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1" r:id="rId5"/>
    <p:sldId id="259" r:id="rId6"/>
    <p:sldId id="292" r:id="rId7"/>
    <p:sldId id="293" r:id="rId8"/>
    <p:sldId id="260" r:id="rId9"/>
    <p:sldId id="294" r:id="rId10"/>
    <p:sldId id="261" r:id="rId11"/>
    <p:sldId id="295" r:id="rId12"/>
    <p:sldId id="262" r:id="rId13"/>
    <p:sldId id="263" r:id="rId14"/>
    <p:sldId id="296" r:id="rId15"/>
    <p:sldId id="264" r:id="rId16"/>
    <p:sldId id="265" r:id="rId17"/>
    <p:sldId id="266" r:id="rId18"/>
    <p:sldId id="297" r:id="rId19"/>
    <p:sldId id="298" r:id="rId20"/>
    <p:sldId id="267" r:id="rId21"/>
    <p:sldId id="268" r:id="rId22"/>
    <p:sldId id="269" r:id="rId23"/>
    <p:sldId id="270" r:id="rId24"/>
    <p:sldId id="327" r:id="rId25"/>
    <p:sldId id="299" r:id="rId26"/>
    <p:sldId id="300" r:id="rId27"/>
    <p:sldId id="301" r:id="rId28"/>
    <p:sldId id="326" r:id="rId29"/>
    <p:sldId id="304" r:id="rId30"/>
    <p:sldId id="305" r:id="rId31"/>
    <p:sldId id="306" r:id="rId32"/>
    <p:sldId id="307" r:id="rId33"/>
    <p:sldId id="308" r:id="rId34"/>
    <p:sldId id="309" r:id="rId35"/>
    <p:sldId id="310" r:id="rId36"/>
    <p:sldId id="312" r:id="rId37"/>
    <p:sldId id="313" r:id="rId38"/>
    <p:sldId id="314" r:id="rId39"/>
    <p:sldId id="315" r:id="rId40"/>
    <p:sldId id="316" r:id="rId41"/>
    <p:sldId id="317" r:id="rId42"/>
    <p:sldId id="311" r:id="rId43"/>
    <p:sldId id="303" r:id="rId44"/>
    <p:sldId id="318" r:id="rId45"/>
    <p:sldId id="319" r:id="rId46"/>
    <p:sldId id="320" r:id="rId47"/>
    <p:sldId id="322" r:id="rId48"/>
    <p:sldId id="323" r:id="rId49"/>
    <p:sldId id="324" r:id="rId50"/>
    <p:sldId id="271"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5/26/2023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3D7F20-9C4F-5D42-7F89-EF30F6CC30FE}"/>
              </a:ext>
            </a:extLst>
          </p:cNvPr>
          <p:cNvSpPr>
            <a:spLocks noGrp="1"/>
          </p:cNvSpPr>
          <p:nvPr>
            <p:ph type="ctrTitle"/>
          </p:nvPr>
        </p:nvSpPr>
        <p:spPr>
          <a:xfrm>
            <a:off x="1357162" y="442762"/>
            <a:ext cx="10568539" cy="3628723"/>
          </a:xfrm>
        </p:spPr>
        <p:txBody>
          <a:bodyPr>
            <a:normAutofit/>
          </a:bodyPr>
          <a:lstStyle/>
          <a:p>
            <a:pPr algn="ctr"/>
            <a:r>
              <a:rPr lang="it-IT" sz="4000" b="1" i="0" u="none" strike="noStrike" baseline="0" dirty="0">
                <a:latin typeface="ArialUnicodeMS"/>
              </a:rPr>
              <a:t>DISCORSO </a:t>
            </a:r>
            <a:br>
              <a:rPr lang="it-IT" sz="4000" b="1" i="0" u="none" strike="noStrike" baseline="0" dirty="0">
                <a:latin typeface="ArialUnicodeMS"/>
              </a:rPr>
            </a:br>
            <a:r>
              <a:rPr lang="it-IT" sz="4000" b="1" i="0" u="none" strike="noStrike" baseline="0" dirty="0">
                <a:latin typeface="ArialUnicodeMS"/>
              </a:rPr>
              <a:t>DEL SANTO PADRE FRANCESCO</a:t>
            </a:r>
            <a:br>
              <a:rPr lang="it-IT" sz="4000" b="1" i="0" u="none" strike="noStrike" baseline="0" dirty="0">
                <a:latin typeface="ArialUnicodeMS"/>
              </a:rPr>
            </a:br>
            <a:r>
              <a:rPr lang="it-IT" sz="4000" b="1" i="0" u="none" strike="noStrike" baseline="0" dirty="0">
                <a:latin typeface="ArialUnicodeMS"/>
              </a:rPr>
              <a:t>AI PARTECIPANTI ALL’INCONTRO NAZIONALE DEI REFERENTI DIOCESANI</a:t>
            </a:r>
            <a:br>
              <a:rPr lang="it-IT" sz="4000" b="1" i="0" u="none" strike="noStrike" baseline="0" dirty="0">
                <a:latin typeface="ArialUnicodeMS"/>
              </a:rPr>
            </a:br>
            <a:r>
              <a:rPr lang="it-IT" sz="4000" b="1" i="0" u="none" strike="noStrike" baseline="0" dirty="0">
                <a:latin typeface="ArialUnicodeMS"/>
              </a:rPr>
              <a:t>DEL CAMMINO SINODALE ITALIANO</a:t>
            </a:r>
            <a:br>
              <a:rPr lang="it-IT" sz="1800" b="0" i="0" u="none" strike="noStrike" baseline="0" dirty="0">
                <a:latin typeface="ArialUnicodeMS"/>
              </a:rPr>
            </a:br>
            <a:endParaRPr lang="it-IT" dirty="0"/>
          </a:p>
        </p:txBody>
      </p:sp>
      <p:sp>
        <p:nvSpPr>
          <p:cNvPr id="3" name="Sottotitolo 2">
            <a:extLst>
              <a:ext uri="{FF2B5EF4-FFF2-40B4-BE49-F238E27FC236}">
                <a16:creationId xmlns:a16="http://schemas.microsoft.com/office/drawing/2014/main" id="{8ACB4A1A-4FB1-A64D-6462-96FD382E0684}"/>
              </a:ext>
            </a:extLst>
          </p:cNvPr>
          <p:cNvSpPr>
            <a:spLocks noGrp="1"/>
          </p:cNvSpPr>
          <p:nvPr>
            <p:ph type="subTitle" idx="1"/>
          </p:nvPr>
        </p:nvSpPr>
        <p:spPr>
          <a:xfrm>
            <a:off x="1876424" y="4273617"/>
            <a:ext cx="9596890" cy="2213809"/>
          </a:xfrm>
        </p:spPr>
        <p:txBody>
          <a:bodyPr>
            <a:normAutofit/>
          </a:bodyPr>
          <a:lstStyle/>
          <a:p>
            <a:pPr algn="r"/>
            <a:endParaRPr lang="it-IT" dirty="0">
              <a:latin typeface="ArialUnicodeMS"/>
            </a:endParaRPr>
          </a:p>
          <a:p>
            <a:pPr algn="r"/>
            <a:endParaRPr lang="it-IT" dirty="0">
              <a:latin typeface="ArialUnicodeMS"/>
            </a:endParaRPr>
          </a:p>
          <a:p>
            <a:pPr algn="r"/>
            <a:r>
              <a:rPr lang="it-IT" sz="3200" dirty="0">
                <a:latin typeface="ArialUnicodeMS"/>
              </a:rPr>
              <a:t>Aula Paolo VI</a:t>
            </a:r>
            <a:br>
              <a:rPr lang="it-IT" sz="3200" dirty="0">
                <a:latin typeface="ArialUnicodeMS"/>
              </a:rPr>
            </a:br>
            <a:r>
              <a:rPr lang="it-IT" sz="3200" dirty="0">
                <a:latin typeface="ArialUnicodeMS"/>
              </a:rPr>
              <a:t>Giovedì, 25 maggio 2023</a:t>
            </a:r>
            <a:endParaRPr lang="it-IT" sz="3200" dirty="0"/>
          </a:p>
        </p:txBody>
      </p:sp>
    </p:spTree>
    <p:extLst>
      <p:ext uri="{BB962C8B-B14F-4D97-AF65-F5344CB8AC3E}">
        <p14:creationId xmlns:p14="http://schemas.microsoft.com/office/powerpoint/2010/main" val="244335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4AC467-01F6-40B5-AB09-29F46F4F41E0}"/>
              </a:ext>
            </a:extLst>
          </p:cNvPr>
          <p:cNvSpPr>
            <a:spLocks noGrp="1"/>
          </p:cNvSpPr>
          <p:nvPr>
            <p:ph type="title"/>
          </p:nvPr>
        </p:nvSpPr>
        <p:spPr>
          <a:xfrm>
            <a:off x="1126156" y="480107"/>
            <a:ext cx="10481912" cy="5897785"/>
          </a:xfrm>
        </p:spPr>
        <p:txBody>
          <a:bodyPr>
            <a:normAutofit fontScale="90000"/>
          </a:bodyPr>
          <a:lstStyle/>
          <a:p>
            <a:br>
              <a:rPr lang="it-IT" dirty="0">
                <a:latin typeface="ArialUnicodeMS"/>
              </a:rPr>
            </a:br>
            <a:r>
              <a:rPr lang="it-IT" sz="4000" b="1" dirty="0">
                <a:latin typeface="ArialUnicodeMS"/>
              </a:rPr>
              <a:t>Una Chiesa</a:t>
            </a:r>
            <a:br>
              <a:rPr lang="it-IT" sz="4000" b="1" dirty="0">
                <a:latin typeface="ArialUnicodeMS"/>
              </a:rPr>
            </a:br>
            <a:r>
              <a:rPr lang="it-IT" sz="4000" b="1" dirty="0">
                <a:latin typeface="ArialUnicodeMS"/>
              </a:rPr>
              <a:t>appesantita dalle strutture, </a:t>
            </a:r>
            <a:br>
              <a:rPr lang="it-IT" sz="4000" b="1" dirty="0">
                <a:latin typeface="ArialUnicodeMS"/>
              </a:rPr>
            </a:br>
            <a:r>
              <a:rPr lang="it-IT" sz="4000" b="1" dirty="0">
                <a:latin typeface="ArialUnicodeMS"/>
              </a:rPr>
              <a:t>dalla burocrazia, </a:t>
            </a:r>
            <a:br>
              <a:rPr lang="it-IT" sz="4000" b="1" dirty="0">
                <a:latin typeface="ArialUnicodeMS"/>
              </a:rPr>
            </a:br>
            <a:r>
              <a:rPr lang="it-IT" sz="4000" b="1" dirty="0">
                <a:latin typeface="ArialUnicodeMS"/>
              </a:rPr>
              <a:t>dal formalismo,</a:t>
            </a:r>
            <a:br>
              <a:rPr lang="it-IT" sz="4000" b="1" dirty="0">
                <a:latin typeface="ArialUnicodeMS"/>
              </a:rPr>
            </a:br>
            <a:r>
              <a:rPr lang="it-IT" sz="4000" b="1" dirty="0">
                <a:latin typeface="ArialUnicodeMS"/>
              </a:rPr>
              <a:t>faticherà a camminare nella storia, </a:t>
            </a:r>
            <a:br>
              <a:rPr lang="it-IT" sz="4000" b="1" dirty="0">
                <a:latin typeface="ArialUnicodeMS"/>
              </a:rPr>
            </a:br>
            <a:r>
              <a:rPr lang="it-IT" sz="4000" b="1" dirty="0">
                <a:latin typeface="ArialUnicodeMS"/>
              </a:rPr>
              <a:t>al passo dello Spirito, </a:t>
            </a:r>
            <a:br>
              <a:rPr lang="it-IT" sz="4000" b="1" dirty="0">
                <a:latin typeface="ArialUnicodeMS"/>
              </a:rPr>
            </a:br>
            <a:r>
              <a:rPr lang="it-IT" sz="4000" b="1" dirty="0">
                <a:latin typeface="ArialUnicodeMS"/>
              </a:rPr>
              <a:t>rimarrà lì </a:t>
            </a:r>
            <a:br>
              <a:rPr lang="it-IT" sz="4000" b="1" dirty="0">
                <a:latin typeface="ArialUnicodeMS"/>
              </a:rPr>
            </a:br>
            <a:r>
              <a:rPr lang="it-IT" sz="4000" b="1" dirty="0">
                <a:latin typeface="ArialUnicodeMS"/>
              </a:rPr>
              <a:t>e non potrà camminare incontro </a:t>
            </a:r>
            <a:br>
              <a:rPr lang="it-IT" sz="4000" b="1" dirty="0">
                <a:latin typeface="ArialUnicodeMS"/>
              </a:rPr>
            </a:br>
            <a:r>
              <a:rPr lang="it-IT" sz="4000" b="1" dirty="0">
                <a:latin typeface="ArialUnicodeMS"/>
              </a:rPr>
              <a:t>agli uomini e alle donne del nostro tempo.</a:t>
            </a:r>
            <a:br>
              <a:rPr lang="it-IT" sz="4000" b="1" dirty="0"/>
            </a:br>
            <a:endParaRPr lang="it-IT" sz="4000" b="1" dirty="0"/>
          </a:p>
        </p:txBody>
      </p:sp>
    </p:spTree>
    <p:extLst>
      <p:ext uri="{BB962C8B-B14F-4D97-AF65-F5344CB8AC3E}">
        <p14:creationId xmlns:p14="http://schemas.microsoft.com/office/powerpoint/2010/main" val="370072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3FB7F-A863-82F3-0823-4560933D880D}"/>
              </a:ext>
            </a:extLst>
          </p:cNvPr>
          <p:cNvSpPr>
            <a:spLocks noGrp="1"/>
          </p:cNvSpPr>
          <p:nvPr>
            <p:ph type="title"/>
          </p:nvPr>
        </p:nvSpPr>
        <p:spPr>
          <a:xfrm>
            <a:off x="1141413" y="618518"/>
            <a:ext cx="9905998" cy="5936286"/>
          </a:xfrm>
        </p:spPr>
        <p:txBody>
          <a:bodyPr>
            <a:normAutofit fontScale="90000"/>
          </a:bodyPr>
          <a:lstStyle/>
          <a:p>
            <a:r>
              <a:rPr lang="it-IT" b="1" u="sng" dirty="0">
                <a:latin typeface="ArialUnicodeMS"/>
              </a:rPr>
              <a:t>La seconda consegna </a:t>
            </a:r>
            <a:br>
              <a:rPr lang="it-IT" b="1" u="sng" dirty="0">
                <a:latin typeface="ArialUnicodeMS"/>
              </a:rPr>
            </a:br>
            <a:r>
              <a:rPr lang="it-IT" b="1" dirty="0">
                <a:latin typeface="ArialUnicodeMS"/>
              </a:rPr>
              <a:t>è questa: </a:t>
            </a:r>
            <a:br>
              <a:rPr lang="it-IT" b="1" dirty="0">
                <a:latin typeface="ArialUnicodeMS"/>
              </a:rPr>
            </a:br>
            <a:r>
              <a:rPr lang="it-IT" b="1" dirty="0">
                <a:latin typeface="ArialUnicodeMS"/>
              </a:rPr>
              <a:t>			</a:t>
            </a:r>
            <a:r>
              <a:rPr lang="it-IT" sz="4400" b="1" dirty="0">
                <a:latin typeface="ArialUnicodeMS"/>
              </a:rPr>
              <a:t>fare Chiesa insieme. </a:t>
            </a:r>
            <a:br>
              <a:rPr lang="it-IT" b="1" dirty="0">
                <a:latin typeface="ArialUnicodeMS"/>
              </a:rPr>
            </a:br>
            <a:br>
              <a:rPr lang="it-IT" b="1" dirty="0">
                <a:latin typeface="ArialUnicodeMS"/>
              </a:rPr>
            </a:br>
            <a:r>
              <a:rPr lang="it-IT" b="1" dirty="0">
                <a:latin typeface="ArialUnicodeMS"/>
              </a:rPr>
              <a:t>È un’esigenza che sentiamo urgente,</a:t>
            </a:r>
            <a:br>
              <a:rPr lang="it-IT" b="1" dirty="0">
                <a:latin typeface="ArialUnicodeMS"/>
              </a:rPr>
            </a:br>
            <a:r>
              <a:rPr lang="it-IT" b="1" dirty="0">
                <a:latin typeface="ArialUnicodeMS"/>
              </a:rPr>
              <a:t>La Chiesa è il santo Popolo fedele di Dio e in esso, «in virtù del Battesimo ricevuto, ogni membro […] è diventato</a:t>
            </a:r>
            <a:br>
              <a:rPr lang="it-IT" b="1" dirty="0">
                <a:latin typeface="ArialUnicodeMS"/>
              </a:rPr>
            </a:br>
            <a:r>
              <a:rPr lang="it-IT" b="1" dirty="0">
                <a:latin typeface="ArialUnicodeMS"/>
              </a:rPr>
              <a:t>discepolo missionario» </a:t>
            </a:r>
            <a:br>
              <a:rPr lang="it-IT" b="1" dirty="0">
                <a:latin typeface="ArialUnicodeMS"/>
              </a:rPr>
            </a:br>
            <a:br>
              <a:rPr lang="it-IT" b="1" dirty="0">
                <a:latin typeface="ArialUnicodeMS"/>
              </a:rPr>
            </a:br>
            <a:r>
              <a:rPr lang="it-IT" b="1" dirty="0">
                <a:latin typeface="ArialUnicodeMS"/>
              </a:rPr>
              <a:t>Questa consapevolezza deve far crescere sempre più uno stile di</a:t>
            </a:r>
            <a:br>
              <a:rPr lang="it-IT" b="1" dirty="0">
                <a:latin typeface="ArialUnicodeMS"/>
              </a:rPr>
            </a:br>
            <a:r>
              <a:rPr lang="it-IT" b="1" dirty="0">
                <a:latin typeface="ArialUnicodeMS"/>
              </a:rPr>
              <a:t>corresponsabilità ecclesiale.</a:t>
            </a:r>
          </a:p>
        </p:txBody>
      </p:sp>
    </p:spTree>
    <p:extLst>
      <p:ext uri="{BB962C8B-B14F-4D97-AF65-F5344CB8AC3E}">
        <p14:creationId xmlns:p14="http://schemas.microsoft.com/office/powerpoint/2010/main" val="19711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320870-FEDA-5C6E-99D9-E55BE43C25A1}"/>
              </a:ext>
            </a:extLst>
          </p:cNvPr>
          <p:cNvSpPr>
            <a:spLocks noGrp="1"/>
          </p:cNvSpPr>
          <p:nvPr>
            <p:ph type="title"/>
          </p:nvPr>
        </p:nvSpPr>
        <p:spPr>
          <a:xfrm>
            <a:off x="1029903" y="86627"/>
            <a:ext cx="10404910" cy="6670307"/>
          </a:xfrm>
        </p:spPr>
        <p:txBody>
          <a:bodyPr>
            <a:normAutofit fontScale="90000"/>
          </a:bodyPr>
          <a:lstStyle/>
          <a:p>
            <a:r>
              <a:rPr lang="it-IT" sz="4000" b="1" dirty="0">
                <a:latin typeface="ArialUnicodeMS"/>
              </a:rPr>
              <a:t>Abbiamo bisogno di comunità cristiane nelle quali </a:t>
            </a:r>
            <a:br>
              <a:rPr lang="it-IT" sz="4000" b="1" dirty="0">
                <a:latin typeface="ArialUnicodeMS"/>
              </a:rPr>
            </a:br>
            <a:r>
              <a:rPr lang="it-IT" sz="4000" b="1" dirty="0">
                <a:latin typeface="ArialUnicodeMS"/>
              </a:rPr>
              <a:t>si allarghi lo spazio, </a:t>
            </a:r>
            <a:br>
              <a:rPr lang="it-IT" sz="4000" b="1" dirty="0">
                <a:latin typeface="ArialUnicodeMS"/>
              </a:rPr>
            </a:br>
            <a:br>
              <a:rPr lang="it-IT" sz="4000" b="1" dirty="0">
                <a:latin typeface="ArialUnicodeMS"/>
              </a:rPr>
            </a:br>
            <a:r>
              <a:rPr lang="it-IT" sz="4000" b="1" dirty="0">
                <a:latin typeface="ArialUnicodeMS"/>
              </a:rPr>
              <a:t>dove tutti possano </a:t>
            </a:r>
            <a:r>
              <a:rPr lang="it-IT" sz="4400" b="1" dirty="0">
                <a:latin typeface="ArialUnicodeMS"/>
              </a:rPr>
              <a:t>sentirsi a casa</a:t>
            </a:r>
            <a:r>
              <a:rPr lang="it-IT" sz="4000" b="1" dirty="0">
                <a:latin typeface="ArialUnicodeMS"/>
              </a:rPr>
              <a:t>, </a:t>
            </a:r>
            <a:br>
              <a:rPr lang="it-IT" sz="4000" b="1" dirty="0">
                <a:latin typeface="ArialUnicodeMS"/>
              </a:rPr>
            </a:br>
            <a:r>
              <a:rPr lang="it-IT" sz="4000" b="1" dirty="0">
                <a:latin typeface="ArialUnicodeMS"/>
              </a:rPr>
              <a:t>dove le strutture e i mezzi</a:t>
            </a:r>
            <a:br>
              <a:rPr lang="it-IT" sz="4000" b="1" dirty="0">
                <a:latin typeface="ArialUnicodeMS"/>
              </a:rPr>
            </a:br>
            <a:r>
              <a:rPr lang="it-IT" sz="4000" b="1" dirty="0">
                <a:latin typeface="ArialUnicodeMS"/>
              </a:rPr>
              <a:t>pastorali </a:t>
            </a:r>
            <a:br>
              <a:rPr lang="it-IT" sz="4000" b="1" dirty="0">
                <a:latin typeface="ArialUnicodeMS"/>
              </a:rPr>
            </a:br>
            <a:r>
              <a:rPr lang="it-IT" sz="4000" b="1" dirty="0">
                <a:latin typeface="ArialUnicodeMS"/>
              </a:rPr>
              <a:t>favoriscano non la creazione di piccoli gruppi, </a:t>
            </a:r>
            <a:br>
              <a:rPr lang="it-IT" sz="4000" b="1" dirty="0">
                <a:latin typeface="ArialUnicodeMS"/>
              </a:rPr>
            </a:br>
            <a:br>
              <a:rPr lang="it-IT" sz="4000" b="1" dirty="0">
                <a:latin typeface="ArialUnicodeMS"/>
              </a:rPr>
            </a:br>
            <a:r>
              <a:rPr lang="it-IT" sz="4000" b="1" dirty="0">
                <a:latin typeface="ArialUnicodeMS"/>
              </a:rPr>
              <a:t>		</a:t>
            </a:r>
            <a:r>
              <a:rPr lang="it-IT" sz="4400" b="1" dirty="0">
                <a:latin typeface="ArialUnicodeMS"/>
              </a:rPr>
              <a:t>ma la gioia di sentirsi 				corresponsabili.</a:t>
            </a:r>
            <a:br>
              <a:rPr lang="it-IT" sz="4400" b="1" dirty="0">
                <a:latin typeface="ArialUnicodeMS"/>
              </a:rPr>
            </a:br>
            <a:endParaRPr lang="it-IT" sz="4400" b="1" dirty="0">
              <a:latin typeface="ArialUnicodeMS"/>
            </a:endParaRPr>
          </a:p>
        </p:txBody>
      </p:sp>
    </p:spTree>
    <p:extLst>
      <p:ext uri="{BB962C8B-B14F-4D97-AF65-F5344CB8AC3E}">
        <p14:creationId xmlns:p14="http://schemas.microsoft.com/office/powerpoint/2010/main" val="328102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3C693C-AD34-5DF7-BAC6-B8BE380B8386}"/>
              </a:ext>
            </a:extLst>
          </p:cNvPr>
          <p:cNvSpPr>
            <a:spLocks noGrp="1"/>
          </p:cNvSpPr>
          <p:nvPr>
            <p:ph type="title"/>
          </p:nvPr>
        </p:nvSpPr>
        <p:spPr>
          <a:xfrm>
            <a:off x="1141413" y="618518"/>
            <a:ext cx="10283774" cy="5647528"/>
          </a:xfrm>
        </p:spPr>
        <p:txBody>
          <a:bodyPr>
            <a:normAutofit fontScale="90000"/>
          </a:bodyPr>
          <a:lstStyle/>
          <a:p>
            <a:r>
              <a:rPr lang="it-IT" b="1" u="sng" dirty="0">
                <a:latin typeface="ArialUnicodeMS"/>
              </a:rPr>
              <a:t>La terza consegna</a:t>
            </a:r>
            <a:r>
              <a:rPr lang="it-IT" b="1" dirty="0">
                <a:latin typeface="ArialUnicodeMS"/>
              </a:rPr>
              <a:t>: </a:t>
            </a:r>
            <a:br>
              <a:rPr lang="it-IT" b="1" dirty="0">
                <a:latin typeface="ArialUnicodeMS"/>
              </a:rPr>
            </a:br>
            <a:br>
              <a:rPr lang="it-IT" b="1" dirty="0">
                <a:latin typeface="ArialUnicodeMS"/>
              </a:rPr>
            </a:br>
            <a:r>
              <a:rPr lang="it-IT" b="1" dirty="0">
                <a:latin typeface="ArialUnicodeMS"/>
              </a:rPr>
              <a:t>		</a:t>
            </a:r>
            <a:r>
              <a:rPr lang="it-IT" sz="4000" b="1" dirty="0">
                <a:latin typeface="ArialUnicodeMS"/>
              </a:rPr>
              <a:t>essere una Chiesa aperta</a:t>
            </a:r>
            <a:r>
              <a:rPr lang="it-IT" b="1" dirty="0">
                <a:latin typeface="ArialUnicodeMS"/>
              </a:rPr>
              <a:t>. </a:t>
            </a:r>
            <a:br>
              <a:rPr lang="it-IT" b="1" dirty="0">
                <a:latin typeface="ArialUnicodeMS"/>
              </a:rPr>
            </a:br>
            <a:br>
              <a:rPr lang="it-IT" b="1" dirty="0">
                <a:latin typeface="ArialUnicodeMS"/>
              </a:rPr>
            </a:br>
            <a:r>
              <a:rPr lang="it-IT" b="1" dirty="0">
                <a:latin typeface="ArialUnicodeMS"/>
              </a:rPr>
              <a:t>Riscoprirsi corresponsabili nella Chiesa non equivale a mettere in atto logiche mondane di distribuzione dei poteri, </a:t>
            </a:r>
            <a:br>
              <a:rPr lang="it-IT" b="1" dirty="0">
                <a:latin typeface="ArialUnicodeMS"/>
              </a:rPr>
            </a:br>
            <a:r>
              <a:rPr lang="it-IT" b="1" dirty="0">
                <a:latin typeface="ArialUnicodeMS"/>
              </a:rPr>
              <a:t>ma significa coltivare il</a:t>
            </a:r>
            <a:br>
              <a:rPr lang="it-IT" b="1" dirty="0">
                <a:latin typeface="ArialUnicodeMS"/>
              </a:rPr>
            </a:br>
            <a:r>
              <a:rPr lang="it-IT" b="1" dirty="0">
                <a:latin typeface="ArialUnicodeMS"/>
              </a:rPr>
              <a:t>desiderio di riconoscere l’altro nella ricchezza dei suoi carismi e della sua singolarità. </a:t>
            </a:r>
          </a:p>
        </p:txBody>
      </p:sp>
    </p:spTree>
    <p:extLst>
      <p:ext uri="{BB962C8B-B14F-4D97-AF65-F5344CB8AC3E}">
        <p14:creationId xmlns:p14="http://schemas.microsoft.com/office/powerpoint/2010/main" val="383409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33BE30-BD4D-9EDC-7247-760365AA1919}"/>
              </a:ext>
            </a:extLst>
          </p:cNvPr>
          <p:cNvSpPr>
            <a:spLocks noGrp="1"/>
          </p:cNvSpPr>
          <p:nvPr>
            <p:ph type="title"/>
          </p:nvPr>
        </p:nvSpPr>
        <p:spPr>
          <a:xfrm>
            <a:off x="1141413" y="125129"/>
            <a:ext cx="9905998" cy="6458552"/>
          </a:xfrm>
        </p:spPr>
        <p:txBody>
          <a:bodyPr>
            <a:normAutofit fontScale="90000"/>
          </a:bodyPr>
          <a:lstStyle/>
          <a:p>
            <a:r>
              <a:rPr lang="it-IT" b="1" dirty="0">
                <a:latin typeface="ArialUnicodeMS"/>
              </a:rPr>
              <a:t>… ricordiamocelo: </a:t>
            </a:r>
            <a:br>
              <a:rPr lang="it-IT" b="1" dirty="0">
                <a:latin typeface="ArialUnicodeMS"/>
              </a:rPr>
            </a:br>
            <a:br>
              <a:rPr lang="it-IT" b="1" dirty="0">
                <a:latin typeface="ArialUnicodeMS"/>
              </a:rPr>
            </a:br>
            <a:r>
              <a:rPr lang="it-IT" b="1" dirty="0">
                <a:latin typeface="ArialUnicodeMS"/>
              </a:rPr>
              <a:t>	</a:t>
            </a:r>
            <a:r>
              <a:rPr lang="it-IT" sz="4400" b="1" dirty="0">
                <a:latin typeface="ArialUnicodeMS"/>
              </a:rPr>
              <a:t>la Chiesa deve lasciar</a:t>
            </a:r>
            <a:br>
              <a:rPr lang="it-IT" sz="4400" b="1" dirty="0">
                <a:latin typeface="ArialUnicodeMS"/>
              </a:rPr>
            </a:br>
            <a:r>
              <a:rPr lang="it-IT" sz="4400" b="1" dirty="0">
                <a:latin typeface="ArialUnicodeMS"/>
              </a:rPr>
              <a:t>	trasparire il cuore di Dio: </a:t>
            </a:r>
            <a:br>
              <a:rPr lang="it-IT" sz="4400" b="1" dirty="0">
                <a:latin typeface="ArialUnicodeMS"/>
              </a:rPr>
            </a:br>
            <a:r>
              <a:rPr lang="it-IT" sz="4400" b="1" dirty="0">
                <a:latin typeface="ArialUnicodeMS"/>
              </a:rPr>
              <a:t>	un cuore aperto a tutti e per 	tutti.</a:t>
            </a:r>
            <a:br>
              <a:rPr lang="it-IT" sz="4400" b="1" dirty="0">
                <a:latin typeface="ArialUnicodeMS"/>
              </a:rPr>
            </a:br>
            <a:br>
              <a:rPr lang="it-IT" b="1" dirty="0">
                <a:latin typeface="ArialUnicodeMS"/>
              </a:rPr>
            </a:br>
            <a:r>
              <a:rPr lang="it-IT" b="1" dirty="0">
                <a:latin typeface="ArialUnicodeMS"/>
              </a:rPr>
              <a:t>…la parabola di Gesù della festa di</a:t>
            </a:r>
            <a:br>
              <a:rPr lang="it-IT" b="1" dirty="0">
                <a:latin typeface="ArialUnicodeMS"/>
              </a:rPr>
            </a:br>
            <a:r>
              <a:rPr lang="it-IT" b="1" dirty="0">
                <a:latin typeface="ArialUnicodeMS"/>
              </a:rPr>
              <a:t>nozze fallita, quando quel signore, non essendo venuti gli invitati, cosa dice? 	</a:t>
            </a:r>
            <a:r>
              <a:rPr lang="it-IT" b="1" i="1" dirty="0">
                <a:latin typeface="ArialUnicodeMS"/>
              </a:rPr>
              <a:t>“Andate agli incroci</a:t>
            </a:r>
            <a:br>
              <a:rPr lang="it-IT" b="1" i="1" dirty="0">
                <a:latin typeface="ArialUnicodeMS"/>
              </a:rPr>
            </a:br>
            <a:r>
              <a:rPr lang="it-IT" b="1" i="1" dirty="0">
                <a:latin typeface="ArialUnicodeMS"/>
              </a:rPr>
              <a:t>	delle strade e chiamate tutti” </a:t>
            </a:r>
            <a:br>
              <a:rPr lang="it-IT" b="1" i="1" dirty="0">
                <a:latin typeface="ArialUnicodeMS"/>
              </a:rPr>
            </a:br>
            <a:r>
              <a:rPr lang="it-IT" b="1" i="1" dirty="0">
                <a:latin typeface="ArialUnicodeMS"/>
              </a:rPr>
              <a:t>							</a:t>
            </a:r>
            <a:r>
              <a:rPr lang="it-IT" b="1" dirty="0">
                <a:latin typeface="ArialUnicodeMS"/>
              </a:rPr>
              <a:t>(</a:t>
            </a:r>
            <a:r>
              <a:rPr lang="it-IT" sz="2700" b="1" dirty="0" err="1">
                <a:latin typeface="ArialUnicodeMS"/>
              </a:rPr>
              <a:t>cfr</a:t>
            </a:r>
            <a:r>
              <a:rPr lang="it-IT" sz="2700" b="1" dirty="0">
                <a:latin typeface="ArialUnicodeMS"/>
              </a:rPr>
              <a:t> Mt 22,9</a:t>
            </a:r>
            <a:r>
              <a:rPr lang="it-IT" b="1" dirty="0">
                <a:latin typeface="ArialUnicodeMS"/>
              </a:rPr>
              <a:t>).</a:t>
            </a:r>
            <a:endParaRPr lang="it-IT" dirty="0"/>
          </a:p>
        </p:txBody>
      </p:sp>
    </p:spTree>
    <p:extLst>
      <p:ext uri="{BB962C8B-B14F-4D97-AF65-F5344CB8AC3E}">
        <p14:creationId xmlns:p14="http://schemas.microsoft.com/office/powerpoint/2010/main" val="90929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B7D934-D957-A8D1-577A-C995B59C0CC5}"/>
              </a:ext>
            </a:extLst>
          </p:cNvPr>
          <p:cNvSpPr>
            <a:spLocks noGrp="1"/>
          </p:cNvSpPr>
          <p:nvPr>
            <p:ph type="title"/>
          </p:nvPr>
        </p:nvSpPr>
        <p:spPr>
          <a:xfrm>
            <a:off x="1141412" y="618517"/>
            <a:ext cx="10505155" cy="5945911"/>
          </a:xfrm>
        </p:spPr>
        <p:txBody>
          <a:bodyPr>
            <a:normAutofit/>
          </a:bodyPr>
          <a:lstStyle/>
          <a:p>
            <a:pPr algn="ctr"/>
            <a:r>
              <a:rPr lang="it-IT" sz="4800" b="1" dirty="0">
                <a:latin typeface="ArialUnicodeMS"/>
              </a:rPr>
              <a:t>Ricordate questo, </a:t>
            </a:r>
            <a:br>
              <a:rPr lang="it-IT" sz="4800" b="1" dirty="0">
                <a:latin typeface="ArialUnicodeMS"/>
              </a:rPr>
            </a:br>
            <a:br>
              <a:rPr lang="it-IT" sz="4800" b="1" dirty="0">
                <a:latin typeface="ArialUnicodeMS"/>
              </a:rPr>
            </a:br>
            <a:r>
              <a:rPr lang="it-IT" sz="4800" b="1" dirty="0">
                <a:latin typeface="ArialUnicodeMS"/>
              </a:rPr>
              <a:t>chiamate tutti: </a:t>
            </a:r>
            <a:br>
              <a:rPr lang="it-IT" sz="4800" b="1" dirty="0">
                <a:latin typeface="ArialUnicodeMS"/>
              </a:rPr>
            </a:br>
            <a:r>
              <a:rPr lang="it-IT" sz="4800" b="1" dirty="0">
                <a:latin typeface="ArialUnicodeMS"/>
              </a:rPr>
              <a:t>giusti, peccatori, sani, malati, </a:t>
            </a:r>
            <a:br>
              <a:rPr lang="it-IT" sz="4800" b="1" dirty="0">
                <a:latin typeface="ArialUnicodeMS"/>
              </a:rPr>
            </a:br>
            <a:br>
              <a:rPr lang="it-IT" sz="4800" b="1" dirty="0">
                <a:latin typeface="ArialUnicodeMS"/>
              </a:rPr>
            </a:br>
            <a:r>
              <a:rPr lang="it-IT" sz="4800" b="1" dirty="0">
                <a:latin typeface="ArialUnicodeMS"/>
              </a:rPr>
              <a:t>tutti, tutti, tutti.</a:t>
            </a:r>
          </a:p>
        </p:txBody>
      </p:sp>
    </p:spTree>
    <p:extLst>
      <p:ext uri="{BB962C8B-B14F-4D97-AF65-F5344CB8AC3E}">
        <p14:creationId xmlns:p14="http://schemas.microsoft.com/office/powerpoint/2010/main" val="81295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F36D7-A844-257E-4BAC-9EA18BC5970B}"/>
              </a:ext>
            </a:extLst>
          </p:cNvPr>
          <p:cNvSpPr>
            <a:spLocks noGrp="1"/>
          </p:cNvSpPr>
          <p:nvPr>
            <p:ph type="title"/>
          </p:nvPr>
        </p:nvSpPr>
        <p:spPr>
          <a:xfrm>
            <a:off x="1141413" y="618518"/>
            <a:ext cx="9905998" cy="6013288"/>
          </a:xfrm>
        </p:spPr>
        <p:txBody>
          <a:bodyPr/>
          <a:lstStyle/>
          <a:p>
            <a:r>
              <a:rPr lang="it-IT" sz="4000" b="1" dirty="0">
                <a:latin typeface="ArialUnicodeMS"/>
              </a:rPr>
              <a:t>…Sembra che si insinui, un po’ nascostamente, una sorta di “neoclericalismo di difesa” </a:t>
            </a:r>
            <a:br>
              <a:rPr lang="it-IT" sz="4000" b="1" dirty="0">
                <a:latin typeface="ArialUnicodeMS"/>
              </a:rPr>
            </a:br>
            <a:br>
              <a:rPr lang="it-IT" sz="4000" b="1" dirty="0">
                <a:latin typeface="ArialUnicodeMS"/>
              </a:rPr>
            </a:br>
            <a:r>
              <a:rPr lang="it-IT" sz="4000" b="1" dirty="0">
                <a:latin typeface="ArialUnicodeMS"/>
              </a:rPr>
              <a:t>il clericalismo è una perversione…</a:t>
            </a:r>
          </a:p>
        </p:txBody>
      </p:sp>
    </p:spTree>
    <p:extLst>
      <p:ext uri="{BB962C8B-B14F-4D97-AF65-F5344CB8AC3E}">
        <p14:creationId xmlns:p14="http://schemas.microsoft.com/office/powerpoint/2010/main" val="108114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D15CA9-2A41-55A4-8A19-F29A74AB0B03}"/>
              </a:ext>
            </a:extLst>
          </p:cNvPr>
          <p:cNvSpPr>
            <a:spLocks noGrp="1"/>
          </p:cNvSpPr>
          <p:nvPr>
            <p:ph type="title"/>
          </p:nvPr>
        </p:nvSpPr>
        <p:spPr>
          <a:xfrm>
            <a:off x="1141413" y="618518"/>
            <a:ext cx="9905998" cy="5965162"/>
          </a:xfrm>
        </p:spPr>
        <p:txBody>
          <a:bodyPr>
            <a:normAutofit fontScale="90000"/>
          </a:bodyPr>
          <a:lstStyle/>
          <a:p>
            <a:br>
              <a:rPr lang="it-IT" b="1" dirty="0">
                <a:latin typeface="ArialUnicodeMS"/>
              </a:rPr>
            </a:br>
            <a:br>
              <a:rPr lang="it-IT" b="1" dirty="0">
                <a:latin typeface="ArialUnicodeMS"/>
              </a:rPr>
            </a:br>
            <a:r>
              <a:rPr lang="it-IT" sz="4400" dirty="0">
                <a:latin typeface="ArialUnicodeMS"/>
              </a:rPr>
              <a:t>Il Sinodo ci chiama </a:t>
            </a:r>
            <a:br>
              <a:rPr lang="it-IT" sz="4400" dirty="0">
                <a:latin typeface="ArialUnicodeMS"/>
              </a:rPr>
            </a:br>
            <a:r>
              <a:rPr lang="it-IT" sz="4400" dirty="0">
                <a:latin typeface="ArialUnicodeMS"/>
              </a:rPr>
              <a:t>a diventare una Chiesa </a:t>
            </a:r>
            <a:br>
              <a:rPr lang="it-IT" sz="4400" dirty="0">
                <a:latin typeface="ArialUnicodeMS"/>
              </a:rPr>
            </a:br>
            <a:r>
              <a:rPr lang="it-IT" sz="4400" dirty="0">
                <a:latin typeface="ArialUnicodeMS"/>
              </a:rPr>
              <a:t>che cammina con gioia, con umiltà e con creatività </a:t>
            </a:r>
            <a:br>
              <a:rPr lang="it-IT" sz="4400" dirty="0">
                <a:latin typeface="ArialUnicodeMS"/>
              </a:rPr>
            </a:br>
            <a:r>
              <a:rPr lang="it-IT" sz="4400" dirty="0">
                <a:latin typeface="ArialUnicodeMS"/>
              </a:rPr>
              <a:t>dentro questo nostro tempo, nella consapevolezza che siamo tutti vulnerabili e</a:t>
            </a:r>
            <a:br>
              <a:rPr lang="it-IT" sz="4400" dirty="0">
                <a:latin typeface="ArialUnicodeMS"/>
              </a:rPr>
            </a:br>
            <a:r>
              <a:rPr lang="it-IT" sz="4400" dirty="0">
                <a:latin typeface="ArialUnicodeMS"/>
              </a:rPr>
              <a:t>abbiamo bisogno gli uni degli altri. </a:t>
            </a:r>
            <a:br>
              <a:rPr lang="it-IT" sz="4400" dirty="0">
                <a:latin typeface="ArialUnicodeMS"/>
              </a:rPr>
            </a:br>
            <a:endParaRPr lang="it-IT" sz="4400" dirty="0"/>
          </a:p>
        </p:txBody>
      </p:sp>
    </p:spTree>
    <p:extLst>
      <p:ext uri="{BB962C8B-B14F-4D97-AF65-F5344CB8AC3E}">
        <p14:creationId xmlns:p14="http://schemas.microsoft.com/office/powerpoint/2010/main" val="176580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30D3D5-1A84-1BE0-59B4-CE15FC1648DB}"/>
              </a:ext>
            </a:extLst>
          </p:cNvPr>
          <p:cNvSpPr>
            <a:spLocks noGrp="1"/>
          </p:cNvSpPr>
          <p:nvPr>
            <p:ph type="title"/>
          </p:nvPr>
        </p:nvSpPr>
        <p:spPr>
          <a:xfrm>
            <a:off x="1141413" y="618517"/>
            <a:ext cx="9905998" cy="6061416"/>
          </a:xfrm>
        </p:spPr>
        <p:txBody>
          <a:bodyPr>
            <a:normAutofit/>
          </a:bodyPr>
          <a:lstStyle/>
          <a:p>
            <a:br>
              <a:rPr lang="it-IT" b="1" dirty="0">
                <a:latin typeface="ArialUnicodeMS"/>
              </a:rPr>
            </a:br>
            <a:r>
              <a:rPr lang="it-IT" sz="4000" b="1" dirty="0">
                <a:latin typeface="ArialUnicodeMS"/>
              </a:rPr>
              <a:t>a me piacerebbe che </a:t>
            </a:r>
            <a:br>
              <a:rPr lang="it-IT" sz="4000" b="1" dirty="0">
                <a:latin typeface="ArialUnicodeMS"/>
              </a:rPr>
            </a:br>
            <a:r>
              <a:rPr lang="it-IT" sz="4000" b="1" dirty="0">
                <a:latin typeface="ArialUnicodeMS"/>
              </a:rPr>
              <a:t>in un percorso sinodale </a:t>
            </a:r>
            <a:br>
              <a:rPr lang="it-IT" sz="4000" b="1" dirty="0">
                <a:latin typeface="ArialUnicodeMS"/>
              </a:rPr>
            </a:br>
            <a:r>
              <a:rPr lang="it-IT" sz="4000" b="1" dirty="0">
                <a:latin typeface="ArialUnicodeMS"/>
              </a:rPr>
              <a:t>si prendesse sul serio </a:t>
            </a:r>
            <a:br>
              <a:rPr lang="it-IT" sz="4000" b="1" dirty="0">
                <a:latin typeface="ArialUnicodeMS"/>
              </a:rPr>
            </a:br>
            <a:r>
              <a:rPr lang="it-IT" sz="4000" b="1" dirty="0">
                <a:latin typeface="ArialUnicodeMS"/>
              </a:rPr>
              <a:t>questa parola: “vulnerabilità” </a:t>
            </a:r>
            <a:br>
              <a:rPr lang="it-IT" sz="4000" b="1" dirty="0">
                <a:latin typeface="ArialUnicodeMS"/>
              </a:rPr>
            </a:br>
            <a:r>
              <a:rPr lang="it-IT" sz="4000" b="1" dirty="0">
                <a:latin typeface="ArialUnicodeMS"/>
              </a:rPr>
              <a:t>e si parlasse di questo, </a:t>
            </a:r>
            <a:br>
              <a:rPr lang="it-IT" sz="4000" b="1" dirty="0">
                <a:latin typeface="ArialUnicodeMS"/>
              </a:rPr>
            </a:br>
            <a:r>
              <a:rPr lang="it-IT" sz="4000" b="1" dirty="0">
                <a:latin typeface="ArialUnicodeMS"/>
              </a:rPr>
              <a:t>con senso di comunità, </a:t>
            </a:r>
            <a:br>
              <a:rPr lang="it-IT" sz="4000" b="1" dirty="0">
                <a:latin typeface="ArialUnicodeMS"/>
              </a:rPr>
            </a:br>
            <a:r>
              <a:rPr lang="it-IT" sz="4000" b="1" dirty="0">
                <a:latin typeface="ArialUnicodeMS"/>
              </a:rPr>
              <a:t>sulla vulnerabilità della Chiesa. </a:t>
            </a:r>
            <a:br>
              <a:rPr lang="it-IT" b="1" dirty="0">
                <a:latin typeface="ArialUnicodeMS"/>
              </a:rPr>
            </a:br>
            <a:br>
              <a:rPr lang="it-IT" dirty="0"/>
            </a:br>
            <a:endParaRPr lang="it-IT" dirty="0"/>
          </a:p>
        </p:txBody>
      </p:sp>
    </p:spTree>
    <p:extLst>
      <p:ext uri="{BB962C8B-B14F-4D97-AF65-F5344CB8AC3E}">
        <p14:creationId xmlns:p14="http://schemas.microsoft.com/office/powerpoint/2010/main" val="140694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B162D-B223-A365-4A2F-877E7A931FB1}"/>
              </a:ext>
            </a:extLst>
          </p:cNvPr>
          <p:cNvSpPr>
            <a:spLocks noGrp="1"/>
          </p:cNvSpPr>
          <p:nvPr>
            <p:ph type="title"/>
          </p:nvPr>
        </p:nvSpPr>
        <p:spPr>
          <a:xfrm>
            <a:off x="1141412" y="618518"/>
            <a:ext cx="10197147" cy="5888160"/>
          </a:xfrm>
        </p:spPr>
        <p:txBody>
          <a:bodyPr>
            <a:normAutofit/>
          </a:bodyPr>
          <a:lstStyle/>
          <a:p>
            <a:pPr algn="ctr"/>
            <a:r>
              <a:rPr lang="it-IT" sz="5400" b="1" dirty="0">
                <a:latin typeface="ArialUnicodeMS"/>
              </a:rPr>
              <a:t>camminare </a:t>
            </a:r>
            <a:br>
              <a:rPr lang="it-IT" sz="5400" b="1" dirty="0">
                <a:latin typeface="ArialUnicodeMS"/>
              </a:rPr>
            </a:br>
            <a:r>
              <a:rPr lang="it-IT" sz="5400" b="1" dirty="0">
                <a:latin typeface="ArialUnicodeMS"/>
              </a:rPr>
              <a:t>cercando di generare vita, </a:t>
            </a:r>
            <a:br>
              <a:rPr lang="it-IT" sz="5400" b="1" dirty="0">
                <a:latin typeface="ArialUnicodeMS"/>
              </a:rPr>
            </a:br>
            <a:r>
              <a:rPr lang="it-IT" sz="5400" b="1" dirty="0">
                <a:latin typeface="ArialUnicodeMS"/>
              </a:rPr>
              <a:t>di moltiplicare la gioia</a:t>
            </a:r>
            <a:endParaRPr lang="it-IT" sz="5400" dirty="0"/>
          </a:p>
        </p:txBody>
      </p:sp>
    </p:spTree>
    <p:extLst>
      <p:ext uri="{BB962C8B-B14F-4D97-AF65-F5344CB8AC3E}">
        <p14:creationId xmlns:p14="http://schemas.microsoft.com/office/powerpoint/2010/main" val="70027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54D731-101C-96AF-93CC-75D4EDEFBBEA}"/>
              </a:ext>
            </a:extLst>
          </p:cNvPr>
          <p:cNvSpPr>
            <a:spLocks noGrp="1"/>
          </p:cNvSpPr>
          <p:nvPr>
            <p:ph type="title"/>
          </p:nvPr>
        </p:nvSpPr>
        <p:spPr>
          <a:xfrm>
            <a:off x="1010653" y="618518"/>
            <a:ext cx="10036758" cy="5907410"/>
          </a:xfrm>
        </p:spPr>
        <p:txBody>
          <a:bodyPr>
            <a:normAutofit fontScale="90000"/>
          </a:bodyPr>
          <a:lstStyle/>
          <a:p>
            <a:br>
              <a:rPr lang="it-IT" dirty="0">
                <a:latin typeface="ArialUnicodeMS"/>
              </a:rPr>
            </a:br>
            <a:br>
              <a:rPr lang="it-IT" dirty="0">
                <a:latin typeface="ArialUnicodeMS"/>
              </a:rPr>
            </a:br>
            <a:br>
              <a:rPr lang="it-IT" dirty="0">
                <a:latin typeface="ArialUnicodeMS"/>
              </a:rPr>
            </a:br>
            <a:r>
              <a:rPr lang="it-IT" sz="4000" b="1" dirty="0">
                <a:latin typeface="ArialUnicodeMS"/>
              </a:rPr>
              <a:t>Si tratta di un’esperienza spirituale unica, </a:t>
            </a:r>
            <a:br>
              <a:rPr lang="it-IT" sz="4000" b="1" dirty="0">
                <a:latin typeface="ArialUnicodeMS"/>
              </a:rPr>
            </a:br>
            <a:r>
              <a:rPr lang="it-IT" sz="4000" b="1" dirty="0">
                <a:latin typeface="ArialUnicodeMS"/>
              </a:rPr>
              <a:t>di conversione e di rinnovamento, </a:t>
            </a:r>
            <a:br>
              <a:rPr lang="it-IT" sz="4000" b="1" dirty="0">
                <a:latin typeface="ArialUnicodeMS"/>
              </a:rPr>
            </a:br>
            <a:br>
              <a:rPr lang="it-IT" sz="4000" b="1" dirty="0">
                <a:latin typeface="ArialUnicodeMS"/>
              </a:rPr>
            </a:br>
            <a:r>
              <a:rPr lang="it-IT" sz="4000" b="1" dirty="0">
                <a:latin typeface="ArialUnicodeMS"/>
              </a:rPr>
              <a:t>che potrà rendere le vostre comunità ecclesiali più missionarie e più preparate</a:t>
            </a:r>
            <a:br>
              <a:rPr lang="it-IT" sz="4000" b="1" dirty="0">
                <a:latin typeface="ArialUnicodeMS"/>
              </a:rPr>
            </a:br>
            <a:r>
              <a:rPr lang="it-IT" sz="4000" b="1" dirty="0">
                <a:latin typeface="ArialUnicodeMS"/>
              </a:rPr>
              <a:t>all’evangelizzazione nel mondo attuale.</a:t>
            </a:r>
            <a:br>
              <a:rPr lang="it-IT" sz="4000" b="1" dirty="0"/>
            </a:br>
            <a:br>
              <a:rPr lang="it-IT" sz="4000" dirty="0">
                <a:latin typeface="ArialUnicodeMS"/>
              </a:rPr>
            </a:br>
            <a:br>
              <a:rPr lang="it-IT" dirty="0">
                <a:latin typeface="ArialUnicodeMS"/>
              </a:rPr>
            </a:br>
            <a:br>
              <a:rPr lang="it-IT" dirty="0">
                <a:latin typeface="ArialUnicodeMS"/>
              </a:rPr>
            </a:br>
            <a:br>
              <a:rPr lang="it-IT" dirty="0">
                <a:latin typeface="ArialUnicodeMS"/>
              </a:rPr>
            </a:br>
            <a:endParaRPr lang="it-IT" sz="1300" dirty="0"/>
          </a:p>
        </p:txBody>
      </p:sp>
    </p:spTree>
    <p:extLst>
      <p:ext uri="{BB962C8B-B14F-4D97-AF65-F5344CB8AC3E}">
        <p14:creationId xmlns:p14="http://schemas.microsoft.com/office/powerpoint/2010/main" val="349732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FDD8D-A27B-C53D-F691-0B6BBB74C27A}"/>
              </a:ext>
            </a:extLst>
          </p:cNvPr>
          <p:cNvSpPr>
            <a:spLocks noGrp="1"/>
          </p:cNvSpPr>
          <p:nvPr>
            <p:ph type="title"/>
          </p:nvPr>
        </p:nvSpPr>
        <p:spPr>
          <a:xfrm>
            <a:off x="1247291" y="310509"/>
            <a:ext cx="10206772" cy="5965162"/>
          </a:xfrm>
        </p:spPr>
        <p:txBody>
          <a:bodyPr>
            <a:normAutofit fontScale="90000"/>
          </a:bodyPr>
          <a:lstStyle/>
          <a:p>
            <a:r>
              <a:rPr lang="it-IT" sz="4000" b="1" dirty="0">
                <a:latin typeface="ArialUnicodeMS"/>
              </a:rPr>
              <a:t>essere una Chiesa “inquieta” nelle inquietudini del nostro tempo. </a:t>
            </a:r>
            <a:br>
              <a:rPr lang="it-IT" sz="4000" b="1" dirty="0">
                <a:latin typeface="ArialUnicodeMS"/>
              </a:rPr>
            </a:br>
            <a:br>
              <a:rPr lang="it-IT" sz="4000" b="1" dirty="0">
                <a:latin typeface="ArialUnicodeMS"/>
              </a:rPr>
            </a:br>
            <a:r>
              <a:rPr lang="it-IT" sz="4000" b="1" dirty="0">
                <a:latin typeface="ArialUnicodeMS"/>
              </a:rPr>
              <a:t>Siamo chiamati a raccogliere le</a:t>
            </a:r>
            <a:br>
              <a:rPr lang="it-IT" sz="4000" b="1" dirty="0">
                <a:latin typeface="ArialUnicodeMS"/>
              </a:rPr>
            </a:br>
            <a:r>
              <a:rPr lang="it-IT" sz="4000" b="1" dirty="0">
                <a:latin typeface="ArialUnicodeMS"/>
              </a:rPr>
              <a:t>inquietudini della storia e a lasciarcene interrogare, a portarle davanti a Dio, a immergerle nella</a:t>
            </a:r>
            <a:br>
              <a:rPr lang="it-IT" sz="4000" b="1" dirty="0">
                <a:latin typeface="ArialUnicodeMS"/>
              </a:rPr>
            </a:br>
            <a:r>
              <a:rPr lang="it-IT" sz="4000" b="1" dirty="0">
                <a:latin typeface="ArialUnicodeMS"/>
              </a:rPr>
              <a:t>Pasqua di Cristo. </a:t>
            </a:r>
            <a:br>
              <a:rPr lang="it-IT" sz="4000" b="1" dirty="0">
                <a:latin typeface="ArialUnicodeMS"/>
              </a:rPr>
            </a:br>
            <a:br>
              <a:rPr lang="it-IT" sz="4000" b="1" dirty="0">
                <a:latin typeface="ArialUnicodeMS"/>
              </a:rPr>
            </a:br>
            <a:r>
              <a:rPr lang="it-IT" sz="4000" b="1" dirty="0">
                <a:latin typeface="ArialUnicodeMS"/>
              </a:rPr>
              <a:t>Il grande nemico di questo cammino è la paura: “Ho paura, stai attento…”.</a:t>
            </a:r>
          </a:p>
        </p:txBody>
      </p:sp>
    </p:spTree>
    <p:extLst>
      <p:ext uri="{BB962C8B-B14F-4D97-AF65-F5344CB8AC3E}">
        <p14:creationId xmlns:p14="http://schemas.microsoft.com/office/powerpoint/2010/main" val="1654324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97E91-098A-CB18-A7AE-FF79B2B23952}"/>
              </a:ext>
            </a:extLst>
          </p:cNvPr>
          <p:cNvSpPr>
            <a:spLocks noGrp="1"/>
          </p:cNvSpPr>
          <p:nvPr>
            <p:ph type="title"/>
          </p:nvPr>
        </p:nvSpPr>
        <p:spPr>
          <a:xfrm>
            <a:off x="1141413" y="618517"/>
            <a:ext cx="9905998" cy="5984413"/>
          </a:xfrm>
        </p:spPr>
        <p:txBody>
          <a:bodyPr>
            <a:normAutofit/>
          </a:bodyPr>
          <a:lstStyle/>
          <a:p>
            <a:pPr algn="ctr"/>
            <a:r>
              <a:rPr lang="it-IT" sz="4000" b="1" dirty="0">
                <a:latin typeface="ArialUnicodeMS"/>
              </a:rPr>
              <a:t>esperienze di una Chiesa </a:t>
            </a:r>
            <a:br>
              <a:rPr lang="it-IT" sz="4000" b="1" dirty="0">
                <a:latin typeface="ArialUnicodeMS"/>
              </a:rPr>
            </a:br>
            <a:r>
              <a:rPr lang="it-IT" sz="4000" b="1" dirty="0">
                <a:latin typeface="ArialUnicodeMS"/>
              </a:rPr>
              <a:t>che accoglie </a:t>
            </a:r>
            <a:br>
              <a:rPr lang="it-IT" sz="4000" b="1" dirty="0">
                <a:latin typeface="ArialUnicodeMS"/>
              </a:rPr>
            </a:br>
            <a:r>
              <a:rPr lang="it-IT" sz="4000" b="1" dirty="0">
                <a:latin typeface="ArialUnicodeMS"/>
              </a:rPr>
              <a:t>le sfide del nostro tempo, </a:t>
            </a:r>
            <a:br>
              <a:rPr lang="it-IT" sz="4000" b="1" dirty="0">
                <a:latin typeface="ArialUnicodeMS"/>
              </a:rPr>
            </a:br>
            <a:r>
              <a:rPr lang="it-IT" sz="4000" b="1" dirty="0">
                <a:latin typeface="ArialUnicodeMS"/>
              </a:rPr>
              <a:t>che sa uscire verso </a:t>
            </a:r>
            <a:br>
              <a:rPr lang="it-IT" sz="4000" b="1" dirty="0">
                <a:latin typeface="ArialUnicodeMS"/>
              </a:rPr>
            </a:br>
            <a:r>
              <a:rPr lang="it-IT" sz="4000" b="1" dirty="0">
                <a:latin typeface="ArialUnicodeMS"/>
              </a:rPr>
              <a:t>tutti </a:t>
            </a:r>
            <a:br>
              <a:rPr lang="it-IT" sz="4000" b="1" dirty="0">
                <a:latin typeface="ArialUnicodeMS"/>
              </a:rPr>
            </a:br>
            <a:r>
              <a:rPr lang="it-IT" sz="4000" b="1" dirty="0">
                <a:latin typeface="ArialUnicodeMS"/>
              </a:rPr>
              <a:t>per annunciare la gioia del Vangelo.</a:t>
            </a:r>
          </a:p>
        </p:txBody>
      </p:sp>
    </p:spTree>
    <p:extLst>
      <p:ext uri="{BB962C8B-B14F-4D97-AF65-F5344CB8AC3E}">
        <p14:creationId xmlns:p14="http://schemas.microsoft.com/office/powerpoint/2010/main" val="3110804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36E2C-1146-52BC-ADE5-ADE43B7490E1}"/>
              </a:ext>
            </a:extLst>
          </p:cNvPr>
          <p:cNvSpPr>
            <a:spLocks noGrp="1"/>
          </p:cNvSpPr>
          <p:nvPr>
            <p:ph type="title"/>
          </p:nvPr>
        </p:nvSpPr>
        <p:spPr>
          <a:xfrm>
            <a:off x="1141413" y="618518"/>
            <a:ext cx="10293400" cy="5705280"/>
          </a:xfrm>
        </p:spPr>
        <p:txBody>
          <a:bodyPr>
            <a:normAutofit/>
          </a:bodyPr>
          <a:lstStyle/>
          <a:p>
            <a:r>
              <a:rPr lang="it-IT" sz="4400" b="1" dirty="0">
                <a:latin typeface="ArialUnicodeMS"/>
              </a:rPr>
              <a:t>…Proseguiamo insieme questo percorso, </a:t>
            </a:r>
            <a:br>
              <a:rPr lang="it-IT" sz="4400" b="1" dirty="0">
                <a:latin typeface="ArialUnicodeMS"/>
              </a:rPr>
            </a:br>
            <a:r>
              <a:rPr lang="it-IT" sz="4400" b="1" dirty="0">
                <a:latin typeface="ArialUnicodeMS"/>
              </a:rPr>
              <a:t>con grande fiducia nell’opera che lo Spirito Santo </a:t>
            </a:r>
            <a:br>
              <a:rPr lang="it-IT" sz="4400" b="1" dirty="0">
                <a:latin typeface="ArialUnicodeMS"/>
              </a:rPr>
            </a:br>
            <a:r>
              <a:rPr lang="it-IT" sz="4400" b="1" dirty="0">
                <a:latin typeface="ArialUnicodeMS"/>
              </a:rPr>
              <a:t>va realizzando. </a:t>
            </a:r>
            <a:br>
              <a:rPr lang="it-IT" sz="4400" b="1" dirty="0">
                <a:latin typeface="ArialUnicodeMS"/>
              </a:rPr>
            </a:br>
            <a:br>
              <a:rPr lang="it-IT" sz="4400" b="1" dirty="0">
                <a:latin typeface="ArialUnicodeMS"/>
              </a:rPr>
            </a:br>
            <a:r>
              <a:rPr lang="it-IT" sz="4400" b="1" dirty="0">
                <a:latin typeface="ArialUnicodeMS"/>
              </a:rPr>
              <a:t>È Lui il protagonista del processo sinodale, </a:t>
            </a:r>
            <a:br>
              <a:rPr lang="it-IT" sz="4400" b="1" dirty="0">
                <a:latin typeface="ArialUnicodeMS"/>
              </a:rPr>
            </a:br>
            <a:r>
              <a:rPr lang="it-IT" sz="4400" b="1" dirty="0">
                <a:latin typeface="ArialUnicodeMS"/>
              </a:rPr>
              <a:t>Lui, non noi! </a:t>
            </a:r>
          </a:p>
        </p:txBody>
      </p:sp>
    </p:spTree>
    <p:extLst>
      <p:ext uri="{BB962C8B-B14F-4D97-AF65-F5344CB8AC3E}">
        <p14:creationId xmlns:p14="http://schemas.microsoft.com/office/powerpoint/2010/main" val="3938698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40EB9D-8A67-B4CC-D78C-DB0A147EE65A}"/>
              </a:ext>
            </a:extLst>
          </p:cNvPr>
          <p:cNvSpPr>
            <a:spLocks noGrp="1"/>
          </p:cNvSpPr>
          <p:nvPr>
            <p:ph type="title"/>
          </p:nvPr>
        </p:nvSpPr>
        <p:spPr>
          <a:xfrm>
            <a:off x="972152" y="618517"/>
            <a:ext cx="10549287" cy="6003663"/>
          </a:xfrm>
        </p:spPr>
        <p:txBody>
          <a:bodyPr>
            <a:normAutofit fontScale="90000"/>
          </a:bodyPr>
          <a:lstStyle/>
          <a:p>
            <a:r>
              <a:rPr lang="it-IT" sz="4000" b="1" dirty="0">
                <a:latin typeface="ArialUnicodeMS"/>
              </a:rPr>
              <a:t>È Lui che</a:t>
            </a:r>
            <a:br>
              <a:rPr lang="it-IT" sz="4000" b="1" dirty="0">
                <a:latin typeface="ArialUnicodeMS"/>
              </a:rPr>
            </a:br>
            <a:r>
              <a:rPr lang="it-IT" sz="4000" b="1" dirty="0">
                <a:latin typeface="ArialUnicodeMS"/>
              </a:rPr>
              <a:t>apre i singoli e le comunità all’ascolto; </a:t>
            </a:r>
            <a:br>
              <a:rPr lang="it-IT" sz="4000" b="1" dirty="0">
                <a:latin typeface="ArialUnicodeMS"/>
              </a:rPr>
            </a:br>
            <a:r>
              <a:rPr lang="it-IT" sz="4000" b="1" dirty="0">
                <a:latin typeface="ArialUnicodeMS"/>
              </a:rPr>
              <a:t>è Lui che rende autentico e fecondo il dialogo; </a:t>
            </a:r>
            <a:br>
              <a:rPr lang="it-IT" sz="4000" b="1" dirty="0">
                <a:latin typeface="ArialUnicodeMS"/>
              </a:rPr>
            </a:br>
            <a:r>
              <a:rPr lang="it-IT" sz="4000" b="1" dirty="0">
                <a:latin typeface="ArialUnicodeMS"/>
              </a:rPr>
              <a:t>è Lui che</a:t>
            </a:r>
            <a:br>
              <a:rPr lang="it-IT" sz="4000" b="1" dirty="0">
                <a:latin typeface="ArialUnicodeMS"/>
              </a:rPr>
            </a:br>
            <a:r>
              <a:rPr lang="it-IT" sz="4000" b="1" dirty="0">
                <a:latin typeface="ArialUnicodeMS"/>
              </a:rPr>
              <a:t>illumina il discernimento; </a:t>
            </a:r>
            <a:br>
              <a:rPr lang="it-IT" sz="4000" b="1" dirty="0">
                <a:latin typeface="ArialUnicodeMS"/>
              </a:rPr>
            </a:br>
            <a:r>
              <a:rPr lang="it-IT" sz="4000" b="1" dirty="0">
                <a:latin typeface="ArialUnicodeMS"/>
              </a:rPr>
              <a:t>è Lui che orienta le scelte e le decisioni. </a:t>
            </a:r>
            <a:br>
              <a:rPr lang="it-IT" sz="4000" b="1" dirty="0">
                <a:latin typeface="ArialUnicodeMS"/>
              </a:rPr>
            </a:br>
            <a:r>
              <a:rPr lang="it-IT" sz="4000" b="1" dirty="0">
                <a:latin typeface="ArialUnicodeMS"/>
              </a:rPr>
              <a:t>È Lui soprattutto che crea</a:t>
            </a:r>
            <a:br>
              <a:rPr lang="it-IT" sz="4000" b="1" dirty="0">
                <a:latin typeface="ArialUnicodeMS"/>
              </a:rPr>
            </a:br>
            <a:r>
              <a:rPr lang="it-IT" sz="4000" b="1" dirty="0">
                <a:latin typeface="ArialUnicodeMS"/>
              </a:rPr>
              <a:t>l’armonia, la comunione nella Chiesa.</a:t>
            </a:r>
          </a:p>
        </p:txBody>
      </p:sp>
    </p:spTree>
    <p:extLst>
      <p:ext uri="{BB962C8B-B14F-4D97-AF65-F5344CB8AC3E}">
        <p14:creationId xmlns:p14="http://schemas.microsoft.com/office/powerpoint/2010/main" val="1176713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588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F9346-C737-EE0C-7418-11F67F15DE4F}"/>
              </a:ext>
            </a:extLst>
          </p:cNvPr>
          <p:cNvSpPr>
            <a:spLocks noGrp="1"/>
          </p:cNvSpPr>
          <p:nvPr>
            <p:ph type="title"/>
          </p:nvPr>
        </p:nvSpPr>
        <p:spPr>
          <a:xfrm>
            <a:off x="1141413" y="269507"/>
            <a:ext cx="9905998" cy="6506678"/>
          </a:xfrm>
        </p:spPr>
        <p:txBody>
          <a:bodyPr>
            <a:normAutofit fontScale="90000"/>
          </a:bodyPr>
          <a:lstStyle/>
          <a:p>
            <a:pPr algn="ctr">
              <a:lnSpc>
                <a:spcPct val="107000"/>
              </a:lnSpc>
              <a:spcAft>
                <a:spcPts val="800"/>
              </a:spcAft>
            </a:pPr>
            <a:r>
              <a:rPr lang="it-IT" sz="4400" b="1" dirty="0">
                <a:latin typeface="ArialUnicodeMS"/>
              </a:rPr>
              <a:t>Assemblea CNAL 2023 </a:t>
            </a:r>
            <a:br>
              <a:rPr lang="it-IT" sz="4400" b="1" dirty="0">
                <a:latin typeface="ArialUnicodeMS"/>
              </a:rPr>
            </a:br>
            <a:br>
              <a:rPr lang="it-IT" sz="4400" b="1" dirty="0">
                <a:latin typeface="ArialUnicodeMS"/>
              </a:rPr>
            </a:br>
            <a:r>
              <a:rPr lang="it-IT" sz="4400" b="1" i="1" dirty="0">
                <a:latin typeface="ArialUnicodeMS"/>
              </a:rPr>
              <a:t>“In ascolto di ciò che lo Spirito dice alle Chiese. Passi verso il discernimento”</a:t>
            </a:r>
            <a:br>
              <a:rPr lang="it-IT" sz="4400" b="1" i="1" dirty="0">
                <a:latin typeface="ArialUnicodeMS"/>
              </a:rPr>
            </a:br>
            <a:br>
              <a:rPr lang="it-IT" sz="4400" b="1" dirty="0">
                <a:latin typeface="ArialUnicodeMS"/>
              </a:rPr>
            </a:br>
            <a:r>
              <a:rPr lang="it-IT" sz="4900" b="1" dirty="0">
                <a:latin typeface="ArialUnicodeMS"/>
              </a:rPr>
              <a:t>Il Cammino Sinodale oggi nelle Chiese d’ Italia </a:t>
            </a:r>
            <a:br>
              <a:rPr lang="it-IT" sz="4400" b="1" dirty="0">
                <a:latin typeface="ArialUnicodeMS"/>
              </a:rPr>
            </a:br>
            <a:br>
              <a:rPr lang="it-IT" sz="4400" b="1" dirty="0">
                <a:latin typeface="ArialUnicodeMS"/>
              </a:rPr>
            </a:br>
            <a:r>
              <a:rPr lang="it-IT" sz="4400" b="1" dirty="0">
                <a:latin typeface="ArialUnicodeMS"/>
              </a:rPr>
              <a:t> </a:t>
            </a:r>
            <a:r>
              <a:rPr lang="it-IT" sz="4900" b="1" dirty="0">
                <a:latin typeface="ArialUnicodeMS"/>
              </a:rPr>
              <a:t>Fase Sapienziale</a:t>
            </a:r>
          </a:p>
        </p:txBody>
      </p:sp>
    </p:spTree>
    <p:extLst>
      <p:ext uri="{BB962C8B-B14F-4D97-AF65-F5344CB8AC3E}">
        <p14:creationId xmlns:p14="http://schemas.microsoft.com/office/powerpoint/2010/main" val="790191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C863B-8E37-C4CF-D8E9-7182EB11A703}"/>
              </a:ext>
            </a:extLst>
          </p:cNvPr>
          <p:cNvSpPr>
            <a:spLocks noGrp="1"/>
          </p:cNvSpPr>
          <p:nvPr>
            <p:ph type="title"/>
          </p:nvPr>
        </p:nvSpPr>
        <p:spPr>
          <a:xfrm>
            <a:off x="1141413" y="105879"/>
            <a:ext cx="9905998" cy="6554804"/>
          </a:xfrm>
        </p:spPr>
        <p:txBody>
          <a:bodyPr>
            <a:normAutofit/>
          </a:bodyPr>
          <a:lstStyle/>
          <a:p>
            <a:r>
              <a:rPr lang="it-IT" b="1" dirty="0">
                <a:latin typeface="ArialUnicodeMS"/>
              </a:rPr>
              <a:t>La fase sapienziale </a:t>
            </a:r>
            <a:br>
              <a:rPr lang="it-IT" b="1" dirty="0">
                <a:latin typeface="ArialUnicodeMS"/>
              </a:rPr>
            </a:br>
            <a:r>
              <a:rPr lang="it-IT" b="1" dirty="0">
                <a:latin typeface="ArialUnicodeMS"/>
              </a:rPr>
              <a:t>è rappresentata da un anno (2023-24) in cui le comunità,  </a:t>
            </a:r>
            <a:br>
              <a:rPr lang="it-IT" b="1" dirty="0">
                <a:latin typeface="ArialUnicodeMS"/>
              </a:rPr>
            </a:br>
            <a:r>
              <a:rPr lang="it-IT" b="1" dirty="0">
                <a:latin typeface="ArialUnicodeMS"/>
              </a:rPr>
              <a:t>insieme ai loro pastori, s’impegneranno in una lettura spirituale delle narrazioni emerse nel biennio precedente, </a:t>
            </a:r>
            <a:br>
              <a:rPr lang="it-IT" b="1" dirty="0">
                <a:latin typeface="ArialUnicodeMS"/>
              </a:rPr>
            </a:br>
            <a:br>
              <a:rPr lang="it-IT" b="1" dirty="0">
                <a:latin typeface="ArialUnicodeMS"/>
              </a:rPr>
            </a:br>
            <a:r>
              <a:rPr lang="it-IT" b="1" dirty="0">
                <a:latin typeface="ArialUnicodeMS"/>
              </a:rPr>
              <a:t>cercando di discernere </a:t>
            </a:r>
            <a:br>
              <a:rPr lang="it-IT" b="1" dirty="0">
                <a:latin typeface="ArialUnicodeMS"/>
              </a:rPr>
            </a:br>
            <a:r>
              <a:rPr lang="it-IT" b="1" i="1" dirty="0">
                <a:latin typeface="ArialUnicodeMS"/>
              </a:rPr>
              <a:t>“ciò che lo Spirito dice alle Chiese” </a:t>
            </a:r>
            <a:r>
              <a:rPr lang="it-IT" b="1" dirty="0">
                <a:latin typeface="ArialUnicodeMS"/>
              </a:rPr>
              <a:t>attraverso il senso di fede del Popolo di Dio. </a:t>
            </a:r>
            <a:br>
              <a:rPr lang="it-IT" b="1" dirty="0">
                <a:latin typeface="ArialUnicodeMS"/>
              </a:rPr>
            </a:br>
            <a:endParaRPr lang="it-IT" b="1" dirty="0">
              <a:latin typeface="ArialUnicodeMS"/>
            </a:endParaRPr>
          </a:p>
        </p:txBody>
      </p:sp>
    </p:spTree>
    <p:extLst>
      <p:ext uri="{BB962C8B-B14F-4D97-AF65-F5344CB8AC3E}">
        <p14:creationId xmlns:p14="http://schemas.microsoft.com/office/powerpoint/2010/main" val="3207279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9CADD5-751F-6398-03F0-556E4AFEF2CD}"/>
              </a:ext>
            </a:extLst>
          </p:cNvPr>
          <p:cNvSpPr>
            <a:spLocks noGrp="1"/>
          </p:cNvSpPr>
          <p:nvPr>
            <p:ph type="title"/>
          </p:nvPr>
        </p:nvSpPr>
        <p:spPr>
          <a:xfrm>
            <a:off x="1141413" y="618518"/>
            <a:ext cx="9905998" cy="5522400"/>
          </a:xfrm>
        </p:spPr>
        <p:txBody>
          <a:bodyPr>
            <a:normAutofit fontScale="90000"/>
          </a:bodyPr>
          <a:lstStyle/>
          <a:p>
            <a:pPr>
              <a:lnSpc>
                <a:spcPct val="107000"/>
              </a:lnSpc>
              <a:spcAft>
                <a:spcPts val="800"/>
              </a:spcAft>
            </a:pPr>
            <a:r>
              <a:rPr lang="it-IT" b="1" dirty="0">
                <a:latin typeface="ArialUnicodeMS"/>
              </a:rPr>
              <a:t>L’Assemblea dei Vescovi ha avviato la fase sapienziale, </a:t>
            </a:r>
            <a:br>
              <a:rPr lang="it-IT" b="1" dirty="0">
                <a:latin typeface="ArialUnicodeMS"/>
              </a:rPr>
            </a:br>
            <a:r>
              <a:rPr lang="it-IT" b="1" dirty="0">
                <a:latin typeface="ArialUnicodeMS"/>
              </a:rPr>
              <a:t>riflettendo sui fondamenti per un discernimento comunitario operativo. </a:t>
            </a:r>
            <a:br>
              <a:rPr lang="it-IT" b="1" dirty="0">
                <a:latin typeface="ArialUnicodeMS"/>
              </a:rPr>
            </a:br>
            <a:br>
              <a:rPr lang="it-IT" b="1" dirty="0">
                <a:latin typeface="ArialUnicodeMS"/>
              </a:rPr>
            </a:br>
            <a:br>
              <a:rPr lang="it-IT" b="1" dirty="0">
                <a:latin typeface="ArialUnicodeMS"/>
              </a:rPr>
            </a:br>
            <a:r>
              <a:rPr lang="it-IT" b="1" dirty="0">
                <a:latin typeface="ArialUnicodeMS"/>
              </a:rPr>
              <a:t>Si tratta, cioè, di esercitare quella “sapienza pratica” – e non puramente speculativa – che è propria delle Scritture. </a:t>
            </a:r>
            <a:br>
              <a:rPr lang="it-IT" b="1" dirty="0">
                <a:latin typeface="ArialUnicodeMS"/>
              </a:rPr>
            </a:br>
            <a:endParaRPr lang="it-IT" b="1" dirty="0">
              <a:latin typeface="ArialUnicodeMS"/>
            </a:endParaRPr>
          </a:p>
        </p:txBody>
      </p:sp>
    </p:spTree>
    <p:extLst>
      <p:ext uri="{BB962C8B-B14F-4D97-AF65-F5344CB8AC3E}">
        <p14:creationId xmlns:p14="http://schemas.microsoft.com/office/powerpoint/2010/main" val="2447299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B1B5CE-1099-A70F-84C5-165FD593D7EC}"/>
              </a:ext>
            </a:extLst>
          </p:cNvPr>
          <p:cNvSpPr>
            <a:spLocks noGrp="1"/>
          </p:cNvSpPr>
          <p:nvPr>
            <p:ph type="title"/>
          </p:nvPr>
        </p:nvSpPr>
        <p:spPr>
          <a:xfrm>
            <a:off x="1141413" y="618517"/>
            <a:ext cx="9905998" cy="6080665"/>
          </a:xfrm>
        </p:spPr>
        <p:txBody>
          <a:bodyPr>
            <a:normAutofit/>
          </a:bodyPr>
          <a:lstStyle/>
          <a:p>
            <a:r>
              <a:rPr lang="it-IT" b="1" dirty="0">
                <a:latin typeface="ArialUnicodeMS"/>
              </a:rPr>
              <a:t>I criteri sono stati desunti, in particolare, </a:t>
            </a:r>
            <a:br>
              <a:rPr lang="it-IT" b="1" dirty="0">
                <a:latin typeface="ArialUnicodeMS"/>
              </a:rPr>
            </a:br>
            <a:r>
              <a:rPr lang="it-IT" b="1" dirty="0">
                <a:latin typeface="ArialUnicodeMS"/>
              </a:rPr>
              <a:t>dall’icona della fase sapienziale, l’incontro di Emmaus </a:t>
            </a:r>
            <a:r>
              <a:rPr lang="it-IT" b="1" i="1" dirty="0">
                <a:latin typeface="ArialUnicodeMS"/>
              </a:rPr>
              <a:t>(Lc 24,13-35</a:t>
            </a:r>
            <a:r>
              <a:rPr lang="it-IT" b="1" dirty="0">
                <a:latin typeface="ArialUnicodeMS"/>
              </a:rPr>
              <a:t>),</a:t>
            </a:r>
            <a:br>
              <a:rPr lang="it-IT" b="1" dirty="0">
                <a:latin typeface="ArialUnicodeMS"/>
              </a:rPr>
            </a:br>
            <a:br>
              <a:rPr lang="it-IT" b="1" dirty="0">
                <a:latin typeface="ArialUnicodeMS"/>
              </a:rPr>
            </a:br>
            <a:r>
              <a:rPr lang="it-IT" b="1" dirty="0">
                <a:latin typeface="ArialUnicodeMS"/>
              </a:rPr>
              <a:t>che intreccia l’esperienza pasquale dei discepoli </a:t>
            </a:r>
            <a:br>
              <a:rPr lang="it-IT" b="1" dirty="0">
                <a:latin typeface="ArialUnicodeMS"/>
              </a:rPr>
            </a:br>
            <a:r>
              <a:rPr lang="it-IT" b="1" dirty="0">
                <a:latin typeface="ArialUnicodeMS"/>
              </a:rPr>
              <a:t>con la celebrazione eucaristica, </a:t>
            </a:r>
            <a:br>
              <a:rPr lang="it-IT" b="1" dirty="0">
                <a:latin typeface="ArialUnicodeMS"/>
              </a:rPr>
            </a:br>
            <a:r>
              <a:rPr lang="it-IT" b="1" dirty="0">
                <a:latin typeface="ArialUnicodeMS"/>
              </a:rPr>
              <a:t>in chiave sinodale.</a:t>
            </a:r>
            <a:endParaRPr lang="it-IT" dirty="0"/>
          </a:p>
        </p:txBody>
      </p:sp>
    </p:spTree>
    <p:extLst>
      <p:ext uri="{BB962C8B-B14F-4D97-AF65-F5344CB8AC3E}">
        <p14:creationId xmlns:p14="http://schemas.microsoft.com/office/powerpoint/2010/main" val="3732939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8C9EB-EA0E-E9F3-9BA3-420D24873809}"/>
              </a:ext>
            </a:extLst>
          </p:cNvPr>
          <p:cNvSpPr>
            <a:spLocks noGrp="1"/>
          </p:cNvSpPr>
          <p:nvPr>
            <p:ph type="title"/>
          </p:nvPr>
        </p:nvSpPr>
        <p:spPr>
          <a:xfrm>
            <a:off x="1141413" y="618518"/>
            <a:ext cx="10418528" cy="5965162"/>
          </a:xfrm>
        </p:spPr>
        <p:txBody>
          <a:bodyPr>
            <a:normAutofit fontScale="90000"/>
          </a:bodyPr>
          <a:lstStyle/>
          <a:p>
            <a:r>
              <a:rPr lang="it-IT" sz="4000" b="1" dirty="0">
                <a:latin typeface="ArialUnicodeMS"/>
              </a:rPr>
              <a:t>L’orizzonte missionario</a:t>
            </a:r>
            <a:br>
              <a:rPr lang="it-IT" sz="4000" b="1" dirty="0">
                <a:latin typeface="ArialUnicodeMS"/>
              </a:rPr>
            </a:br>
            <a:r>
              <a:rPr lang="it-IT" sz="4000" b="1" dirty="0">
                <a:latin typeface="ArialUnicodeMS"/>
              </a:rPr>
              <a:t>deve restare </a:t>
            </a:r>
            <a:br>
              <a:rPr lang="it-IT" sz="4000" b="1" dirty="0">
                <a:latin typeface="ArialUnicodeMS"/>
              </a:rPr>
            </a:br>
            <a:r>
              <a:rPr lang="it-IT" sz="4000" b="1" u="sng" dirty="0">
                <a:latin typeface="ArialUnicodeMS"/>
              </a:rPr>
              <a:t>il faro del Cammino </a:t>
            </a:r>
            <a:r>
              <a:rPr lang="it-IT" sz="4000" b="1" u="sng" dirty="0">
                <a:effectLst>
                  <a:outerShdw blurRad="38100" dist="38100" dir="2700000" algn="tl">
                    <a:srgbClr val="000000">
                      <a:alpha val="43137"/>
                    </a:srgbClr>
                  </a:outerShdw>
                </a:effectLst>
                <a:latin typeface="ArialUnicodeMS"/>
              </a:rPr>
              <a:t>sinodale</a:t>
            </a:r>
            <a:r>
              <a:rPr lang="it-IT" sz="4000" b="1" dirty="0">
                <a:latin typeface="ArialUnicodeMS"/>
              </a:rPr>
              <a:t>:</a:t>
            </a:r>
            <a:br>
              <a:rPr lang="it-IT" sz="4000" b="1" dirty="0">
                <a:latin typeface="ArialUnicodeMS"/>
              </a:rPr>
            </a:br>
            <a:br>
              <a:rPr lang="it-IT" sz="4000" b="1" dirty="0">
                <a:latin typeface="ArialUnicodeMS"/>
              </a:rPr>
            </a:br>
            <a:r>
              <a:rPr lang="it-IT" sz="4000" b="1" dirty="0">
                <a:latin typeface="ArialUnicodeMS"/>
              </a:rPr>
              <a:t>senza questa prospettiva, </a:t>
            </a:r>
            <a:br>
              <a:rPr lang="it-IT" sz="4000" b="1" dirty="0">
                <a:latin typeface="ArialUnicodeMS"/>
              </a:rPr>
            </a:br>
            <a:r>
              <a:rPr lang="it-IT" sz="4000" b="1" dirty="0">
                <a:latin typeface="ArialUnicodeMS"/>
              </a:rPr>
              <a:t>le comunità cristiane </a:t>
            </a:r>
            <a:br>
              <a:rPr lang="it-IT" sz="4000" b="1" dirty="0">
                <a:latin typeface="ArialUnicodeMS"/>
              </a:rPr>
            </a:br>
            <a:r>
              <a:rPr lang="it-IT" sz="4000" b="1" dirty="0">
                <a:latin typeface="ArialUnicodeMS"/>
              </a:rPr>
              <a:t>si perderebbero nelle loro problematiche interne, </a:t>
            </a:r>
            <a:br>
              <a:rPr lang="it-IT" sz="4000" b="1" dirty="0">
                <a:latin typeface="ArialUnicodeMS"/>
              </a:rPr>
            </a:br>
            <a:r>
              <a:rPr lang="it-IT" sz="4000" b="1" dirty="0">
                <a:latin typeface="ArialUnicodeMS"/>
              </a:rPr>
              <a:t>smorzando la forza dello Spirito</a:t>
            </a:r>
            <a:br>
              <a:rPr lang="it-IT" sz="4000" b="1" dirty="0">
                <a:latin typeface="ArialUnicodeMS"/>
              </a:rPr>
            </a:br>
            <a:r>
              <a:rPr lang="it-IT" sz="4000" b="1" dirty="0">
                <a:latin typeface="ArialUnicodeMS"/>
              </a:rPr>
              <a:t>e impoverendo così il mondo.</a:t>
            </a:r>
            <a:br>
              <a:rPr lang="it-IT" sz="4000" b="1" dirty="0">
                <a:latin typeface="ArialUnicodeMS"/>
              </a:rPr>
            </a:br>
            <a:endParaRPr lang="it-IT" sz="4000" b="1" dirty="0">
              <a:latin typeface="ArialUnicodeMS"/>
            </a:endParaRPr>
          </a:p>
        </p:txBody>
      </p:sp>
    </p:spTree>
    <p:extLst>
      <p:ext uri="{BB962C8B-B14F-4D97-AF65-F5344CB8AC3E}">
        <p14:creationId xmlns:p14="http://schemas.microsoft.com/office/powerpoint/2010/main" val="62006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881172-BD85-441E-254E-2C4C2EE8A9C5}"/>
              </a:ext>
            </a:extLst>
          </p:cNvPr>
          <p:cNvSpPr>
            <a:spLocks noGrp="1"/>
          </p:cNvSpPr>
          <p:nvPr>
            <p:ph type="title"/>
          </p:nvPr>
        </p:nvSpPr>
        <p:spPr>
          <a:xfrm>
            <a:off x="1203157" y="618518"/>
            <a:ext cx="9692641" cy="5714905"/>
          </a:xfrm>
        </p:spPr>
        <p:txBody>
          <a:bodyPr>
            <a:normAutofit/>
          </a:bodyPr>
          <a:lstStyle/>
          <a:p>
            <a:r>
              <a:rPr lang="it-IT" sz="4000" b="1" dirty="0">
                <a:latin typeface="ArialUnicodeMS"/>
              </a:rPr>
              <a:t>a</a:t>
            </a:r>
            <a:r>
              <a:rPr lang="it-IT" sz="4000" b="1" i="0" u="none" strike="noStrike" baseline="0" dirty="0">
                <a:latin typeface="ArialUnicodeMS"/>
              </a:rPr>
              <a:t>desso si fa un Sinodo per dire cosa sia la sinodalità, </a:t>
            </a:r>
            <a:br>
              <a:rPr lang="it-IT" sz="4000" b="1" i="0" u="none" strike="noStrike" baseline="0" dirty="0">
                <a:latin typeface="ArialUnicodeMS"/>
              </a:rPr>
            </a:br>
            <a:br>
              <a:rPr lang="it-IT" sz="4000" b="1" i="0" u="none" strike="noStrike" baseline="0" dirty="0">
                <a:latin typeface="ArialUnicodeMS"/>
              </a:rPr>
            </a:br>
            <a:r>
              <a:rPr lang="it-IT" sz="4000" b="1" i="0" u="none" strike="noStrike" baseline="0" dirty="0">
                <a:latin typeface="ArialUnicodeMS"/>
              </a:rPr>
              <a:t>che come sappiamo non è cercare le opinioni della gente</a:t>
            </a:r>
            <a:br>
              <a:rPr lang="it-IT" sz="4000" b="1" i="0" u="none" strike="noStrike" baseline="0" dirty="0">
                <a:latin typeface="ArialUnicodeMS"/>
              </a:rPr>
            </a:br>
            <a:br>
              <a:rPr lang="it-IT" sz="4000" b="1" i="0" u="none" strike="noStrike" baseline="0" dirty="0">
                <a:latin typeface="ArialUnicodeMS"/>
              </a:rPr>
            </a:br>
            <a:r>
              <a:rPr lang="it-IT" sz="4000" b="1" i="0" u="none" strike="noStrike" baseline="0" dirty="0">
                <a:latin typeface="ArialUnicodeMS"/>
              </a:rPr>
              <a:t>e neppure un mettersi</a:t>
            </a:r>
            <a:br>
              <a:rPr lang="it-IT" sz="4000" b="1" i="0" u="none" strike="noStrike" baseline="0" dirty="0">
                <a:latin typeface="ArialUnicodeMS"/>
              </a:rPr>
            </a:br>
            <a:r>
              <a:rPr lang="it-IT" sz="4000" b="1" i="0" u="none" strike="noStrike" baseline="0" dirty="0">
                <a:latin typeface="ArialUnicodeMS"/>
              </a:rPr>
              <a:t>d’accordo, è un’altra cosa.</a:t>
            </a:r>
            <a:br>
              <a:rPr lang="it-IT" sz="4000" b="1" i="0" u="none" strike="noStrike" baseline="0" dirty="0">
                <a:latin typeface="ArialUnicodeMS"/>
              </a:rPr>
            </a:br>
            <a:br>
              <a:rPr lang="it-IT" sz="3600" b="0" i="0" u="none" strike="noStrike" baseline="0" dirty="0">
                <a:latin typeface="ArialUnicodeMS"/>
              </a:rPr>
            </a:br>
            <a:endParaRPr lang="it-IT" dirty="0"/>
          </a:p>
        </p:txBody>
      </p:sp>
    </p:spTree>
    <p:extLst>
      <p:ext uri="{BB962C8B-B14F-4D97-AF65-F5344CB8AC3E}">
        <p14:creationId xmlns:p14="http://schemas.microsoft.com/office/powerpoint/2010/main" val="2007080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C96ED-B5D8-1500-FD24-8DABBAC1ECEE}"/>
              </a:ext>
            </a:extLst>
          </p:cNvPr>
          <p:cNvSpPr>
            <a:spLocks noGrp="1"/>
          </p:cNvSpPr>
          <p:nvPr>
            <p:ph type="title"/>
          </p:nvPr>
        </p:nvSpPr>
        <p:spPr>
          <a:xfrm>
            <a:off x="1141413" y="618517"/>
            <a:ext cx="9905998" cy="5897785"/>
          </a:xfrm>
        </p:spPr>
        <p:txBody>
          <a:bodyPr>
            <a:normAutofit/>
          </a:bodyPr>
          <a:lstStyle/>
          <a:p>
            <a:pPr algn="ctr">
              <a:lnSpc>
                <a:spcPct val="107000"/>
              </a:lnSpc>
              <a:spcAft>
                <a:spcPts val="800"/>
              </a:spcAft>
            </a:pPr>
            <a:r>
              <a:rPr lang="it-IT" sz="4000" b="1" dirty="0">
                <a:latin typeface="ArialUnicodeMS"/>
              </a:rPr>
              <a:t>L’Assemblea dei Vescovi </a:t>
            </a:r>
            <a:br>
              <a:rPr lang="it-IT" sz="4000" b="1" dirty="0">
                <a:latin typeface="ArialUnicodeMS"/>
              </a:rPr>
            </a:br>
            <a:r>
              <a:rPr lang="it-IT" sz="4000" b="1" dirty="0">
                <a:latin typeface="ArialUnicodeMS"/>
              </a:rPr>
              <a:t>ha individuato </a:t>
            </a:r>
            <a:br>
              <a:rPr lang="it-IT" sz="4000" b="1" dirty="0">
                <a:latin typeface="ArialUnicodeMS"/>
              </a:rPr>
            </a:br>
            <a:r>
              <a:rPr lang="it-IT" sz="4000" b="1" dirty="0">
                <a:latin typeface="ArialUnicodeMS"/>
              </a:rPr>
              <a:t>cinque piste fondamentali </a:t>
            </a:r>
            <a:br>
              <a:rPr lang="it-IT" sz="4000" b="1" dirty="0">
                <a:latin typeface="ArialUnicodeMS"/>
              </a:rPr>
            </a:br>
            <a:r>
              <a:rPr lang="it-IT" sz="4000" b="1" dirty="0">
                <a:latin typeface="ArialUnicodeMS"/>
              </a:rPr>
              <a:t>per il discernimento operativo: </a:t>
            </a:r>
            <a:br>
              <a:rPr lang="it-IT" b="1" dirty="0">
                <a:latin typeface="ArialUnicodeMS"/>
              </a:rPr>
            </a:br>
            <a:r>
              <a:rPr lang="it-IT" sz="180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Tree>
    <p:extLst>
      <p:ext uri="{BB962C8B-B14F-4D97-AF65-F5344CB8AC3E}">
        <p14:creationId xmlns:p14="http://schemas.microsoft.com/office/powerpoint/2010/main" val="3162068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049C3-E7E1-3AB4-E6BE-1E83EFEDED06}"/>
              </a:ext>
            </a:extLst>
          </p:cNvPr>
          <p:cNvSpPr>
            <a:spLocks noGrp="1"/>
          </p:cNvSpPr>
          <p:nvPr>
            <p:ph type="title"/>
          </p:nvPr>
        </p:nvSpPr>
        <p:spPr>
          <a:xfrm>
            <a:off x="1141413" y="618517"/>
            <a:ext cx="9905998" cy="5368397"/>
          </a:xfrm>
        </p:spPr>
        <p:txBody>
          <a:bodyPr>
            <a:normAutofit/>
          </a:bodyPr>
          <a:lstStyle/>
          <a:p>
            <a:pPr algn="ctr"/>
            <a:r>
              <a:rPr lang="it-IT" sz="5400" b="1" dirty="0">
                <a:latin typeface="ArialUnicodeMS"/>
              </a:rPr>
              <a:t>la missione </a:t>
            </a:r>
            <a:br>
              <a:rPr lang="it-IT" sz="5400" b="1" dirty="0">
                <a:latin typeface="ArialUnicodeMS"/>
              </a:rPr>
            </a:br>
            <a:r>
              <a:rPr lang="it-IT" sz="5400" b="1" dirty="0">
                <a:latin typeface="ArialUnicodeMS"/>
              </a:rPr>
              <a:t>nello stile della prossimità</a:t>
            </a:r>
          </a:p>
        </p:txBody>
      </p:sp>
    </p:spTree>
    <p:extLst>
      <p:ext uri="{BB962C8B-B14F-4D97-AF65-F5344CB8AC3E}">
        <p14:creationId xmlns:p14="http://schemas.microsoft.com/office/powerpoint/2010/main" val="3279042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2C278-BDC3-ADD3-5285-2DB447BCE1A9}"/>
              </a:ext>
            </a:extLst>
          </p:cNvPr>
          <p:cNvSpPr>
            <a:spLocks noGrp="1"/>
          </p:cNvSpPr>
          <p:nvPr>
            <p:ph type="title"/>
          </p:nvPr>
        </p:nvSpPr>
        <p:spPr>
          <a:xfrm>
            <a:off x="1141413" y="618517"/>
            <a:ext cx="9905998" cy="5637903"/>
          </a:xfrm>
        </p:spPr>
        <p:txBody>
          <a:bodyPr>
            <a:normAutofit/>
          </a:bodyPr>
          <a:lstStyle/>
          <a:p>
            <a:pPr algn="ctr"/>
            <a:r>
              <a:rPr lang="it-IT" sz="5400" b="1" dirty="0">
                <a:latin typeface="ArialUnicodeMS"/>
              </a:rPr>
              <a:t>il linguaggio dell’annuncio, </a:t>
            </a:r>
            <a:br>
              <a:rPr lang="it-IT" sz="5400" b="1" dirty="0">
                <a:latin typeface="ArialUnicodeMS"/>
              </a:rPr>
            </a:br>
            <a:r>
              <a:rPr lang="it-IT" sz="5400" b="1" dirty="0">
                <a:latin typeface="ArialUnicodeMS"/>
              </a:rPr>
              <a:t>della liturgia </a:t>
            </a:r>
            <a:br>
              <a:rPr lang="it-IT" sz="5400" b="1" dirty="0">
                <a:latin typeface="ArialUnicodeMS"/>
              </a:rPr>
            </a:br>
            <a:r>
              <a:rPr lang="it-IT" sz="5400" b="1" dirty="0">
                <a:latin typeface="ArialUnicodeMS"/>
              </a:rPr>
              <a:t>e della comunicazione;</a:t>
            </a:r>
          </a:p>
        </p:txBody>
      </p:sp>
    </p:spTree>
    <p:extLst>
      <p:ext uri="{BB962C8B-B14F-4D97-AF65-F5344CB8AC3E}">
        <p14:creationId xmlns:p14="http://schemas.microsoft.com/office/powerpoint/2010/main" val="1424102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071B96-C6B1-16F3-42DC-7100B0C03340}"/>
              </a:ext>
            </a:extLst>
          </p:cNvPr>
          <p:cNvSpPr>
            <a:spLocks noGrp="1"/>
          </p:cNvSpPr>
          <p:nvPr>
            <p:ph type="title"/>
          </p:nvPr>
        </p:nvSpPr>
        <p:spPr>
          <a:xfrm>
            <a:off x="1141413" y="618518"/>
            <a:ext cx="9905998" cy="6071040"/>
          </a:xfrm>
        </p:spPr>
        <p:txBody>
          <a:bodyPr>
            <a:normAutofit/>
          </a:bodyPr>
          <a:lstStyle/>
          <a:p>
            <a:pPr algn="ctr"/>
            <a:r>
              <a:rPr lang="it-IT" sz="5400" b="1" dirty="0">
                <a:latin typeface="ArialUnicodeMS"/>
              </a:rPr>
              <a:t>la formazione </a:t>
            </a:r>
            <a:br>
              <a:rPr lang="it-IT" sz="5400" b="1" dirty="0">
                <a:latin typeface="ArialUnicodeMS"/>
              </a:rPr>
            </a:br>
            <a:r>
              <a:rPr lang="it-IT" sz="5400" b="1" dirty="0">
                <a:latin typeface="ArialUnicodeMS"/>
              </a:rPr>
              <a:t>e l’iniziazione </a:t>
            </a:r>
            <a:br>
              <a:rPr lang="it-IT" sz="5400" b="1" dirty="0">
                <a:latin typeface="ArialUnicodeMS"/>
              </a:rPr>
            </a:br>
            <a:r>
              <a:rPr lang="it-IT" sz="5400" b="1" dirty="0">
                <a:latin typeface="ArialUnicodeMS"/>
              </a:rPr>
              <a:t>alla vita cristiana;</a:t>
            </a:r>
          </a:p>
        </p:txBody>
      </p:sp>
    </p:spTree>
    <p:extLst>
      <p:ext uri="{BB962C8B-B14F-4D97-AF65-F5344CB8AC3E}">
        <p14:creationId xmlns:p14="http://schemas.microsoft.com/office/powerpoint/2010/main" val="12078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278FE7-E8DE-6396-EA55-00D51795C490}"/>
              </a:ext>
            </a:extLst>
          </p:cNvPr>
          <p:cNvSpPr>
            <a:spLocks noGrp="1"/>
          </p:cNvSpPr>
          <p:nvPr>
            <p:ph type="title"/>
          </p:nvPr>
        </p:nvSpPr>
        <p:spPr>
          <a:xfrm>
            <a:off x="1141413" y="618518"/>
            <a:ext cx="9905998" cy="5936286"/>
          </a:xfrm>
        </p:spPr>
        <p:txBody>
          <a:bodyPr>
            <a:normAutofit/>
          </a:bodyPr>
          <a:lstStyle/>
          <a:p>
            <a:pPr algn="ctr"/>
            <a:r>
              <a:rPr lang="it-IT" sz="5400" b="1" dirty="0">
                <a:latin typeface="ArialUnicodeMS"/>
              </a:rPr>
              <a:t>la corresponsabilità nella guida </a:t>
            </a:r>
            <a:br>
              <a:rPr lang="it-IT" sz="5400" b="1" dirty="0">
                <a:latin typeface="ArialUnicodeMS"/>
              </a:rPr>
            </a:br>
            <a:r>
              <a:rPr lang="it-IT" sz="5400" b="1" dirty="0">
                <a:latin typeface="ArialUnicodeMS"/>
              </a:rPr>
              <a:t>delle comunità;</a:t>
            </a:r>
          </a:p>
        </p:txBody>
      </p:sp>
    </p:spTree>
    <p:extLst>
      <p:ext uri="{BB962C8B-B14F-4D97-AF65-F5344CB8AC3E}">
        <p14:creationId xmlns:p14="http://schemas.microsoft.com/office/powerpoint/2010/main" val="3655612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E83AF-38FA-2E56-AEC0-9DF26D6B8273}"/>
              </a:ext>
            </a:extLst>
          </p:cNvPr>
          <p:cNvSpPr>
            <a:spLocks noGrp="1"/>
          </p:cNvSpPr>
          <p:nvPr>
            <p:ph type="title"/>
          </p:nvPr>
        </p:nvSpPr>
        <p:spPr>
          <a:xfrm>
            <a:off x="1141413" y="618518"/>
            <a:ext cx="9905998" cy="6013288"/>
          </a:xfrm>
        </p:spPr>
        <p:txBody>
          <a:bodyPr>
            <a:normAutofit/>
          </a:bodyPr>
          <a:lstStyle/>
          <a:p>
            <a:pPr algn="ctr"/>
            <a:r>
              <a:rPr lang="it-IT" sz="5400" b="1" dirty="0">
                <a:latin typeface="ArialUnicodeMS"/>
              </a:rPr>
              <a:t>la revisione </a:t>
            </a:r>
            <a:br>
              <a:rPr lang="it-IT" sz="5400" b="1" dirty="0">
                <a:latin typeface="ArialUnicodeMS"/>
              </a:rPr>
            </a:br>
            <a:r>
              <a:rPr lang="it-IT" sz="5400" b="1" dirty="0">
                <a:latin typeface="ArialUnicodeMS"/>
              </a:rPr>
              <a:t>e la valorizzazione delle strutture.</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2620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5BE9C-D9E0-3424-31A4-798D62A43792}"/>
              </a:ext>
            </a:extLst>
          </p:cNvPr>
          <p:cNvSpPr>
            <a:spLocks noGrp="1"/>
          </p:cNvSpPr>
          <p:nvPr>
            <p:ph type="title"/>
          </p:nvPr>
        </p:nvSpPr>
        <p:spPr>
          <a:xfrm>
            <a:off x="1141413" y="0"/>
            <a:ext cx="9905998" cy="6699182"/>
          </a:xfrm>
        </p:spPr>
        <p:txBody>
          <a:bodyPr>
            <a:normAutofit fontScale="90000"/>
          </a:bodyPr>
          <a:lstStyle/>
          <a:p>
            <a:pPr algn="ctr">
              <a:lnSpc>
                <a:spcPct val="107000"/>
              </a:lnSpc>
              <a:spcAft>
                <a:spcPts val="800"/>
              </a:spcAft>
            </a:pPr>
            <a:br>
              <a:rPr lang="it-IT" sz="5400" b="1" dirty="0">
                <a:latin typeface="ArialUnicodeMS"/>
              </a:rPr>
            </a:br>
            <a:br>
              <a:rPr lang="it-IT" sz="5400" b="1" dirty="0">
                <a:latin typeface="ArialUnicodeMS"/>
              </a:rPr>
            </a:br>
            <a:r>
              <a:rPr lang="it-IT" sz="4400" b="1" dirty="0">
                <a:latin typeface="ArialUnicodeMS"/>
              </a:rPr>
              <a:t>Queste cinque piste fondamentali </a:t>
            </a:r>
            <a:br>
              <a:rPr lang="it-IT" sz="5400" b="1" dirty="0">
                <a:latin typeface="ArialUnicodeMS"/>
              </a:rPr>
            </a:br>
            <a:r>
              <a:rPr lang="it-IT" sz="4400" b="1" dirty="0">
                <a:latin typeface="ArialUnicodeMS"/>
              </a:rPr>
              <a:t>hanno trovato </a:t>
            </a:r>
            <a:br>
              <a:rPr lang="it-IT" sz="5400" b="1" dirty="0">
                <a:latin typeface="ArialUnicodeMS"/>
              </a:rPr>
            </a:br>
            <a:r>
              <a:rPr lang="it-IT" sz="5400" b="1" dirty="0">
                <a:latin typeface="ArialUnicodeMS"/>
              </a:rPr>
              <a:t>sigillo profetico </a:t>
            </a:r>
            <a:br>
              <a:rPr lang="it-IT" sz="5400" b="1" dirty="0">
                <a:latin typeface="ArialUnicodeMS"/>
              </a:rPr>
            </a:br>
            <a:r>
              <a:rPr lang="it-IT" sz="5400" b="1" dirty="0">
                <a:latin typeface="ArialUnicodeMS"/>
              </a:rPr>
              <a:t>e conferma </a:t>
            </a:r>
            <a:br>
              <a:rPr lang="it-IT" sz="5400" b="1" dirty="0">
                <a:latin typeface="ArialUnicodeMS"/>
              </a:rPr>
            </a:br>
            <a:r>
              <a:rPr lang="it-IT" sz="5400" b="1" dirty="0">
                <a:latin typeface="ArialUnicodeMS"/>
              </a:rPr>
              <a:t>nelle quattro consegne </a:t>
            </a:r>
            <a:r>
              <a:rPr lang="it-IT" sz="4400" b="1" dirty="0">
                <a:latin typeface="ArialUnicodeMS"/>
              </a:rPr>
              <a:t>che Papa Francesco ha dato ai referenti del Cammino Sinodale</a:t>
            </a:r>
            <a:br>
              <a:rPr lang="it-IT" sz="5400" b="1" dirty="0">
                <a:latin typeface="ArialUnicodeMS"/>
              </a:rPr>
            </a:br>
            <a:r>
              <a:rPr lang="it-IT" sz="5400" b="1" dirty="0">
                <a:latin typeface="ArialUnicodeMS"/>
              </a:rPr>
              <a:t> </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834405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640CF1-2D30-4AAD-4F4C-921C45D01DE8}"/>
              </a:ext>
            </a:extLst>
          </p:cNvPr>
          <p:cNvSpPr>
            <a:spLocks noGrp="1"/>
          </p:cNvSpPr>
          <p:nvPr>
            <p:ph type="title"/>
          </p:nvPr>
        </p:nvSpPr>
        <p:spPr>
          <a:xfrm>
            <a:off x="1141413" y="618517"/>
            <a:ext cx="9905998" cy="5849659"/>
          </a:xfrm>
        </p:spPr>
        <p:txBody>
          <a:bodyPr>
            <a:normAutofit/>
          </a:bodyPr>
          <a:lstStyle/>
          <a:p>
            <a:pPr algn="ctr"/>
            <a:r>
              <a:rPr lang="it-IT" sz="5400" b="1" dirty="0">
                <a:latin typeface="ArialUnicodeMS"/>
              </a:rPr>
              <a:t>La missione </a:t>
            </a:r>
            <a:br>
              <a:rPr lang="it-IT" sz="5400" b="1" dirty="0">
                <a:latin typeface="ArialUnicodeMS"/>
              </a:rPr>
            </a:br>
            <a:r>
              <a:rPr lang="it-IT" sz="5400" b="1" dirty="0">
                <a:latin typeface="ArialUnicodeMS"/>
              </a:rPr>
              <a:t>nello stile </a:t>
            </a:r>
            <a:br>
              <a:rPr lang="it-IT" sz="5400" b="1" dirty="0">
                <a:latin typeface="ArialUnicodeMS"/>
              </a:rPr>
            </a:br>
            <a:r>
              <a:rPr lang="it-IT" sz="5400" b="1" dirty="0">
                <a:latin typeface="ArialUnicodeMS"/>
              </a:rPr>
              <a:t>della prossimità </a:t>
            </a:r>
          </a:p>
        </p:txBody>
      </p:sp>
    </p:spTree>
    <p:extLst>
      <p:ext uri="{BB962C8B-B14F-4D97-AF65-F5344CB8AC3E}">
        <p14:creationId xmlns:p14="http://schemas.microsoft.com/office/powerpoint/2010/main" val="1697276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1B05A-372C-6281-D21B-E912F851867D}"/>
              </a:ext>
            </a:extLst>
          </p:cNvPr>
          <p:cNvSpPr>
            <a:spLocks noGrp="1"/>
          </p:cNvSpPr>
          <p:nvPr>
            <p:ph type="title"/>
          </p:nvPr>
        </p:nvSpPr>
        <p:spPr>
          <a:xfrm>
            <a:off x="837398" y="618518"/>
            <a:ext cx="11078677" cy="1941802"/>
          </a:xfrm>
        </p:spPr>
        <p:txBody>
          <a:bodyPr>
            <a:normAutofit/>
          </a:bodyPr>
          <a:lstStyle/>
          <a:p>
            <a:pPr algn="ctr"/>
            <a:r>
              <a:rPr lang="it-IT" sz="4000" b="1" dirty="0">
                <a:latin typeface="ArialUnicodeMS"/>
              </a:rPr>
              <a:t>10 anni fa </a:t>
            </a:r>
            <a:br>
              <a:rPr lang="it-IT" sz="4000" b="1" dirty="0">
                <a:latin typeface="ArialUnicodeMS"/>
              </a:rPr>
            </a:br>
            <a:r>
              <a:rPr lang="it-IT" sz="4000" b="1" dirty="0">
                <a:latin typeface="ArialUnicodeMS"/>
              </a:rPr>
              <a:t>l’ </a:t>
            </a:r>
            <a:r>
              <a:rPr lang="it-IT" sz="4000" b="1" dirty="0" err="1">
                <a:latin typeface="ArialUnicodeMS"/>
              </a:rPr>
              <a:t>Evangelii</a:t>
            </a:r>
            <a:r>
              <a:rPr lang="it-IT" sz="4000" b="1" dirty="0">
                <a:latin typeface="ArialUnicodeMS"/>
              </a:rPr>
              <a:t> Gaudium </a:t>
            </a:r>
            <a:br>
              <a:rPr lang="it-IT" sz="4000" b="1" dirty="0">
                <a:latin typeface="ArialUnicodeMS"/>
              </a:rPr>
            </a:br>
            <a:r>
              <a:rPr lang="it-IT" sz="4000" b="1" dirty="0">
                <a:latin typeface="ArialUnicodeMS"/>
              </a:rPr>
              <a:t>sottolineava che </a:t>
            </a:r>
          </a:p>
        </p:txBody>
      </p:sp>
      <p:sp>
        <p:nvSpPr>
          <p:cNvPr id="3" name="Segnaposto contenuto 2">
            <a:extLst>
              <a:ext uri="{FF2B5EF4-FFF2-40B4-BE49-F238E27FC236}">
                <a16:creationId xmlns:a16="http://schemas.microsoft.com/office/drawing/2014/main" id="{979431A2-09B9-70AF-27C7-30AD5F066F7D}"/>
              </a:ext>
            </a:extLst>
          </p:cNvPr>
          <p:cNvSpPr>
            <a:spLocks noGrp="1"/>
          </p:cNvSpPr>
          <p:nvPr>
            <p:ph idx="1"/>
          </p:nvPr>
        </p:nvSpPr>
        <p:spPr>
          <a:xfrm>
            <a:off x="1141412" y="2464067"/>
            <a:ext cx="10283775" cy="4109988"/>
          </a:xfrm>
        </p:spPr>
        <p:txBody>
          <a:bodyPr>
            <a:normAutofit/>
          </a:bodyPr>
          <a:lstStyle/>
          <a:p>
            <a:endParaRPr lang="it-IT" sz="1800" i="0" dirty="0">
              <a:solidFill>
                <a:srgbClr val="000000"/>
              </a:solidFill>
              <a:effectLst/>
              <a:latin typeface="Arial" panose="020B0604020202020204" pitchFamily="34" charset="0"/>
              <a:ea typeface="Calibri" panose="020F0502020204030204" pitchFamily="34" charset="0"/>
            </a:endParaRPr>
          </a:p>
          <a:p>
            <a:pPr marL="0" indent="0" algn="just">
              <a:buNone/>
            </a:pPr>
            <a:r>
              <a:rPr lang="it-IT" sz="2800" b="1" i="1" dirty="0">
                <a:effectLst/>
                <a:latin typeface="Arial" panose="020B0604020202020204" pitchFamily="34" charset="0"/>
                <a:ea typeface="Calibri" panose="020F0502020204030204" pitchFamily="34" charset="0"/>
              </a:rPr>
              <a:t>«…la pastorale in chiave missionaria esige di abbandonare il comodo criterio pastorale del ‘si è fatto sempre così’.</a:t>
            </a:r>
          </a:p>
          <a:p>
            <a:pPr marL="0" indent="0" algn="just">
              <a:buNone/>
            </a:pPr>
            <a:r>
              <a:rPr lang="it-IT" sz="2800" b="1" i="1" dirty="0">
                <a:effectLst/>
                <a:latin typeface="Arial" panose="020B0604020202020204" pitchFamily="34" charset="0"/>
                <a:ea typeface="Calibri" panose="020F0502020204030204" pitchFamily="34" charset="0"/>
              </a:rPr>
              <a:t> Invito tutti ad essere audaci e creativi in questo compito di ripensare gli obiettivi, le strutture, lo stile e i metodi evangelizzatori delle proprie comunità […] l’importante è non camminare da soli, contare sempre sui fratelli …»</a:t>
            </a:r>
            <a:endParaRPr lang="it-IT" sz="2800" b="1" dirty="0"/>
          </a:p>
        </p:txBody>
      </p:sp>
    </p:spTree>
    <p:extLst>
      <p:ext uri="{BB962C8B-B14F-4D97-AF65-F5344CB8AC3E}">
        <p14:creationId xmlns:p14="http://schemas.microsoft.com/office/powerpoint/2010/main" val="1339976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AF928-288B-6149-0318-34679842C90A}"/>
              </a:ext>
            </a:extLst>
          </p:cNvPr>
          <p:cNvSpPr>
            <a:spLocks noGrp="1"/>
          </p:cNvSpPr>
          <p:nvPr>
            <p:ph type="title"/>
          </p:nvPr>
        </p:nvSpPr>
        <p:spPr>
          <a:xfrm>
            <a:off x="1141413" y="618517"/>
            <a:ext cx="9905998" cy="6109542"/>
          </a:xfrm>
        </p:spPr>
        <p:txBody>
          <a:bodyPr>
            <a:normAutofit/>
          </a:bodyPr>
          <a:lstStyle/>
          <a:p>
            <a:pPr algn="ctr"/>
            <a:r>
              <a:rPr lang="it-IT" sz="5400" b="1" dirty="0">
                <a:latin typeface="ArialUnicodeMS"/>
              </a:rPr>
              <a:t>camminare insieme “sinodale” </a:t>
            </a:r>
          </a:p>
        </p:txBody>
      </p:sp>
    </p:spTree>
    <p:extLst>
      <p:ext uri="{BB962C8B-B14F-4D97-AF65-F5344CB8AC3E}">
        <p14:creationId xmlns:p14="http://schemas.microsoft.com/office/powerpoint/2010/main" val="219817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13806F-FE90-733B-EABD-231DD97D84EE}"/>
              </a:ext>
            </a:extLst>
          </p:cNvPr>
          <p:cNvSpPr>
            <a:spLocks noGrp="1"/>
          </p:cNvSpPr>
          <p:nvPr>
            <p:ph type="title"/>
          </p:nvPr>
        </p:nvSpPr>
        <p:spPr>
          <a:xfrm>
            <a:off x="1141413" y="618517"/>
            <a:ext cx="10341526" cy="5801533"/>
          </a:xfrm>
        </p:spPr>
        <p:txBody>
          <a:bodyPr>
            <a:normAutofit fontScale="90000"/>
          </a:bodyPr>
          <a:lstStyle/>
          <a:p>
            <a:br>
              <a:rPr lang="it-IT" sz="4000" b="1" dirty="0">
                <a:latin typeface="ArialUnicodeMS"/>
              </a:rPr>
            </a:br>
            <a:r>
              <a:rPr lang="it-IT" sz="4000" b="1" dirty="0">
                <a:latin typeface="ArialUnicodeMS"/>
              </a:rPr>
              <a:t>Vorrei perciò esortarvi a proseguire </a:t>
            </a:r>
            <a:br>
              <a:rPr lang="it-IT" sz="4000" b="1" dirty="0">
                <a:latin typeface="ArialUnicodeMS"/>
              </a:rPr>
            </a:br>
            <a:r>
              <a:rPr lang="it-IT" sz="4000" b="1" dirty="0">
                <a:latin typeface="ArialUnicodeMS"/>
              </a:rPr>
              <a:t>con </a:t>
            </a:r>
            <a:r>
              <a:rPr lang="it-IT" sz="4000" b="1" u="sng" dirty="0">
                <a:effectLst>
                  <a:outerShdw blurRad="38100" dist="38100" dir="2700000" algn="tl">
                    <a:srgbClr val="000000">
                      <a:alpha val="43137"/>
                    </a:srgbClr>
                  </a:outerShdw>
                </a:effectLst>
                <a:latin typeface="ArialUnicodeMS"/>
              </a:rPr>
              <a:t>coraggio e determinazione </a:t>
            </a:r>
            <a:br>
              <a:rPr lang="it-IT" sz="4000" b="1" dirty="0">
                <a:latin typeface="ArialUnicodeMS"/>
              </a:rPr>
            </a:br>
            <a:r>
              <a:rPr lang="it-IT" sz="4000" b="1" dirty="0">
                <a:latin typeface="ArialUnicodeMS"/>
              </a:rPr>
              <a:t>su questa strada, </a:t>
            </a:r>
            <a:br>
              <a:rPr lang="it-IT" sz="4000" b="1" dirty="0">
                <a:latin typeface="ArialUnicodeMS"/>
              </a:rPr>
            </a:br>
            <a:br>
              <a:rPr lang="it-IT" sz="4000" b="1" dirty="0">
                <a:latin typeface="ArialUnicodeMS"/>
              </a:rPr>
            </a:br>
            <a:r>
              <a:rPr lang="it-IT" sz="4000" b="1" dirty="0">
                <a:latin typeface="ArialUnicodeMS"/>
              </a:rPr>
              <a:t>anzitutto</a:t>
            </a:r>
            <a:br>
              <a:rPr lang="it-IT" sz="4000" b="1" dirty="0">
                <a:latin typeface="ArialUnicodeMS"/>
              </a:rPr>
            </a:br>
            <a:r>
              <a:rPr lang="it-IT" sz="4000" b="1" dirty="0">
                <a:latin typeface="ArialUnicodeMS"/>
              </a:rPr>
              <a:t>valorizzando il potenziale presente nelle parrocchie e nelle varie comunità cristiane.</a:t>
            </a:r>
            <a:br>
              <a:rPr lang="it-IT" sz="4000" b="1" dirty="0"/>
            </a:br>
            <a:br>
              <a:rPr lang="it-IT" dirty="0"/>
            </a:br>
            <a:endParaRPr lang="it-IT" dirty="0"/>
          </a:p>
        </p:txBody>
      </p:sp>
    </p:spTree>
    <p:extLst>
      <p:ext uri="{BB962C8B-B14F-4D97-AF65-F5344CB8AC3E}">
        <p14:creationId xmlns:p14="http://schemas.microsoft.com/office/powerpoint/2010/main" val="230094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17519-62A1-5D0D-204F-478C634AB299}"/>
              </a:ext>
            </a:extLst>
          </p:cNvPr>
          <p:cNvSpPr>
            <a:spLocks noGrp="1"/>
          </p:cNvSpPr>
          <p:nvPr>
            <p:ph type="title"/>
          </p:nvPr>
        </p:nvSpPr>
        <p:spPr>
          <a:xfrm>
            <a:off x="1141413" y="618517"/>
            <a:ext cx="9905998" cy="5791907"/>
          </a:xfrm>
        </p:spPr>
        <p:txBody>
          <a:bodyPr>
            <a:normAutofit/>
          </a:bodyPr>
          <a:lstStyle/>
          <a:p>
            <a:pPr algn="ctr"/>
            <a:r>
              <a:rPr lang="it-IT" sz="5400" b="1" dirty="0">
                <a:latin typeface="ArialUnicodeMS"/>
              </a:rPr>
              <a:t>La corresponsabilità nella guida della comunità</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335816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68D2F-78B2-5784-8E5B-720AF8B12EDE}"/>
              </a:ext>
            </a:extLst>
          </p:cNvPr>
          <p:cNvSpPr>
            <a:spLocks noGrp="1"/>
          </p:cNvSpPr>
          <p:nvPr>
            <p:ph type="title"/>
          </p:nvPr>
        </p:nvSpPr>
        <p:spPr>
          <a:xfrm>
            <a:off x="1141413" y="618517"/>
            <a:ext cx="9905998" cy="5172683"/>
          </a:xfrm>
        </p:spPr>
        <p:txBody>
          <a:bodyPr>
            <a:normAutofit/>
          </a:bodyPr>
          <a:lstStyle/>
          <a:p>
            <a:pPr algn="ctr"/>
            <a:r>
              <a:rPr lang="it-IT" sz="5400" b="1" dirty="0">
                <a:latin typeface="ArialUnicodeMS"/>
              </a:rPr>
              <a:t>Alcune considerazioni per le </a:t>
            </a:r>
            <a:br>
              <a:rPr lang="it-IT" sz="5400" b="1" dirty="0">
                <a:latin typeface="ArialUnicodeMS"/>
              </a:rPr>
            </a:br>
            <a:r>
              <a:rPr lang="it-IT" sz="5400" b="1" dirty="0">
                <a:latin typeface="ArialUnicodeMS"/>
              </a:rPr>
              <a:t>Aggregazioni Laicali</a:t>
            </a:r>
          </a:p>
        </p:txBody>
      </p:sp>
    </p:spTree>
    <p:extLst>
      <p:ext uri="{BB962C8B-B14F-4D97-AF65-F5344CB8AC3E}">
        <p14:creationId xmlns:p14="http://schemas.microsoft.com/office/powerpoint/2010/main" val="2604302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811B7A-98CB-B1DE-A31F-833145C71342}"/>
              </a:ext>
            </a:extLst>
          </p:cNvPr>
          <p:cNvSpPr>
            <a:spLocks noGrp="1"/>
          </p:cNvSpPr>
          <p:nvPr>
            <p:ph type="title"/>
          </p:nvPr>
        </p:nvSpPr>
        <p:spPr/>
        <p:txBody>
          <a:bodyPr/>
          <a:lstStyle/>
          <a:p>
            <a:pPr algn="ctr"/>
            <a:r>
              <a:rPr lang="it-IT" sz="3600" b="1" cap="all" dirty="0">
                <a:effectLst>
                  <a:outerShdw blurRad="177800" dist="38100" dir="2700000" algn="tl">
                    <a:srgbClr val="000000">
                      <a:alpha val="24000"/>
                    </a:srgbClr>
                  </a:outerShdw>
                </a:effectLst>
                <a:latin typeface="ArialUnicodeMS"/>
                <a:ea typeface="+mj-ea"/>
                <a:cs typeface="+mj-cs"/>
              </a:rPr>
              <a:t>La sapienza del cammino sinodale sta nel realismo sinodale:</a:t>
            </a:r>
            <a:endParaRPr lang="it-IT" dirty="0"/>
          </a:p>
        </p:txBody>
      </p:sp>
      <p:sp>
        <p:nvSpPr>
          <p:cNvPr id="3" name="Segnaposto contenuto 2">
            <a:extLst>
              <a:ext uri="{FF2B5EF4-FFF2-40B4-BE49-F238E27FC236}">
                <a16:creationId xmlns:a16="http://schemas.microsoft.com/office/drawing/2014/main" id="{3112981A-9552-77B1-C6D2-ACF9855FD213}"/>
              </a:ext>
            </a:extLst>
          </p:cNvPr>
          <p:cNvSpPr>
            <a:spLocks noGrp="1"/>
          </p:cNvSpPr>
          <p:nvPr>
            <p:ph idx="1"/>
          </p:nvPr>
        </p:nvSpPr>
        <p:spPr>
          <a:xfrm>
            <a:off x="1141412" y="2249486"/>
            <a:ext cx="10620660" cy="4517073"/>
          </a:xfrm>
        </p:spPr>
        <p:txBody>
          <a:bodyPr>
            <a:normAutofit lnSpcReduction="10000"/>
          </a:bodyPr>
          <a:lstStyle/>
          <a:p>
            <a:pPr marL="0" indent="0">
              <a:lnSpc>
                <a:spcPct val="90000"/>
              </a:lnSpc>
              <a:spcBef>
                <a:spcPct val="0"/>
              </a:spcBef>
              <a:buNone/>
            </a:pPr>
            <a:endParaRPr lang="it-IT" sz="4900" b="1" cap="all" dirty="0">
              <a:effectLst>
                <a:outerShdw blurRad="177800" dist="38100" dir="2700000" algn="tl">
                  <a:srgbClr val="000000">
                    <a:alpha val="24000"/>
                  </a:srgbClr>
                </a:outerShdw>
              </a:effectLst>
              <a:latin typeface="ArialUnicodeMS"/>
              <a:ea typeface="+mj-ea"/>
              <a:cs typeface="+mj-cs"/>
            </a:endParaRPr>
          </a:p>
          <a:p>
            <a:pPr>
              <a:lnSpc>
                <a:spcPct val="90000"/>
              </a:lnSpc>
              <a:spcBef>
                <a:spcPct val="0"/>
              </a:spcBef>
            </a:pPr>
            <a:r>
              <a:rPr lang="it-IT" sz="4900" b="1" cap="all" dirty="0">
                <a:effectLst>
                  <a:outerShdw blurRad="177800" dist="38100" dir="2700000" algn="tl">
                    <a:srgbClr val="000000">
                      <a:alpha val="24000"/>
                    </a:srgbClr>
                  </a:outerShdw>
                </a:effectLst>
                <a:latin typeface="ArialUnicodeMS"/>
                <a:ea typeface="+mj-ea"/>
                <a:cs typeface="+mj-cs"/>
              </a:rPr>
              <a:t>la realtà è superiore all’idea!!!!</a:t>
            </a:r>
          </a:p>
          <a:p>
            <a:pPr>
              <a:lnSpc>
                <a:spcPct val="90000"/>
              </a:lnSpc>
              <a:spcBef>
                <a:spcPct val="0"/>
              </a:spcBef>
            </a:pPr>
            <a:endParaRPr lang="it-IT" sz="4900" b="1" cap="all" dirty="0">
              <a:effectLst>
                <a:outerShdw blurRad="177800" dist="38100" dir="2700000" algn="tl">
                  <a:srgbClr val="000000">
                    <a:alpha val="24000"/>
                  </a:srgbClr>
                </a:outerShdw>
              </a:effectLst>
              <a:latin typeface="ArialUnicodeMS"/>
              <a:ea typeface="+mj-ea"/>
              <a:cs typeface="+mj-cs"/>
            </a:endParaRPr>
          </a:p>
          <a:p>
            <a:pPr>
              <a:lnSpc>
                <a:spcPct val="90000"/>
              </a:lnSpc>
              <a:spcBef>
                <a:spcPct val="0"/>
              </a:spcBef>
            </a:pPr>
            <a:r>
              <a:rPr lang="it-IT" sz="4900" b="1" cap="all" dirty="0">
                <a:effectLst>
                  <a:outerShdw blurRad="177800" dist="38100" dir="2700000" algn="tl">
                    <a:srgbClr val="000000">
                      <a:alpha val="24000"/>
                    </a:srgbClr>
                  </a:outerShdw>
                </a:effectLst>
                <a:latin typeface="ArialUnicodeMS"/>
                <a:ea typeface="+mj-ea"/>
                <a:cs typeface="+mj-cs"/>
              </a:rPr>
              <a:t>l’importante è avviare processi più che occupare spazi.</a:t>
            </a:r>
          </a:p>
          <a:p>
            <a:endParaRPr lang="it-IT" dirty="0"/>
          </a:p>
        </p:txBody>
      </p:sp>
    </p:spTree>
    <p:extLst>
      <p:ext uri="{BB962C8B-B14F-4D97-AF65-F5344CB8AC3E}">
        <p14:creationId xmlns:p14="http://schemas.microsoft.com/office/powerpoint/2010/main" val="894200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E91CA9-19D9-2FFE-AB4D-AEEE0F4BEBF3}"/>
              </a:ext>
            </a:extLst>
          </p:cNvPr>
          <p:cNvSpPr>
            <a:spLocks noGrp="1"/>
          </p:cNvSpPr>
          <p:nvPr>
            <p:ph type="title"/>
          </p:nvPr>
        </p:nvSpPr>
        <p:spPr/>
        <p:txBody>
          <a:bodyPr/>
          <a:lstStyle/>
          <a:p>
            <a:r>
              <a:rPr lang="it-IT"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 vescovi di Italia nel comunicato finale hanno evidenziato:</a:t>
            </a:r>
            <a:endParaRPr lang="it-IT" dirty="0"/>
          </a:p>
        </p:txBody>
      </p:sp>
      <p:sp>
        <p:nvSpPr>
          <p:cNvPr id="3" name="Segnaposto contenuto 2">
            <a:extLst>
              <a:ext uri="{FF2B5EF4-FFF2-40B4-BE49-F238E27FC236}">
                <a16:creationId xmlns:a16="http://schemas.microsoft.com/office/drawing/2014/main" id="{75C76D6E-07B4-80A0-839D-9BD2DC7DDD56}"/>
              </a:ext>
            </a:extLst>
          </p:cNvPr>
          <p:cNvSpPr>
            <a:spLocks noGrp="1"/>
          </p:cNvSpPr>
          <p:nvPr>
            <p:ph idx="1"/>
          </p:nvPr>
        </p:nvSpPr>
        <p:spPr/>
        <p:txBody>
          <a:bodyPr>
            <a:normAutofit fontScale="55000" lnSpcReduction="20000"/>
          </a:bodyPr>
          <a:lstStyle/>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«Le numerose difficoltà,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dovute sia all’avvio del Cammino sinodale in piena pandemia,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sia alle resistenze e obiezioni a volte espresse come “dissenso”, altre volte come disimpegno. </a:t>
            </a:r>
          </a:p>
          <a:p>
            <a:pPr marL="0" indent="0">
              <a:buNone/>
            </a:pPr>
            <a:r>
              <a:rPr lang="it-IT" sz="4500" b="1" i="1" cap="all" dirty="0">
                <a:effectLst>
                  <a:outerShdw blurRad="177800" dist="38100" dir="2700000" algn="tl">
                    <a:srgbClr val="000000">
                      <a:alpha val="24000"/>
                    </a:srgbClr>
                  </a:outerShdw>
                </a:effectLst>
                <a:latin typeface="ArialUnicodeMS"/>
                <a:ea typeface="+mj-ea"/>
                <a:cs typeface="+mj-cs"/>
              </a:rPr>
              <a:t>Di tutto, anche delle tensioni – normali in un organismo vivo qual è la Chiesa – occorre tenere conto.»</a:t>
            </a:r>
          </a:p>
          <a:p>
            <a:endParaRPr lang="it-IT" dirty="0"/>
          </a:p>
        </p:txBody>
      </p:sp>
    </p:spTree>
    <p:extLst>
      <p:ext uri="{BB962C8B-B14F-4D97-AF65-F5344CB8AC3E}">
        <p14:creationId xmlns:p14="http://schemas.microsoft.com/office/powerpoint/2010/main" val="1121997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2B3522-A1B0-52F0-BA95-59640DB7A3DD}"/>
              </a:ext>
            </a:extLst>
          </p:cNvPr>
          <p:cNvSpPr>
            <a:spLocks noGrp="1"/>
          </p:cNvSpPr>
          <p:nvPr>
            <p:ph type="title"/>
          </p:nvPr>
        </p:nvSpPr>
        <p:spPr>
          <a:xfrm>
            <a:off x="1141412" y="618517"/>
            <a:ext cx="9908389" cy="5917037"/>
          </a:xfrm>
        </p:spPr>
        <p:txBody>
          <a:bodyPr>
            <a:normAutofit fontScale="90000"/>
          </a:bodyPr>
          <a:lstStyle/>
          <a:p>
            <a:br>
              <a:rPr lang="it-IT" sz="5400" b="1" dirty="0">
                <a:latin typeface="ArialUnicodeMS"/>
              </a:rPr>
            </a:br>
            <a:r>
              <a:rPr lang="it-IT" sz="5400" b="1" dirty="0">
                <a:latin typeface="ArialUnicodeMS"/>
              </a:rPr>
              <a:t>Uno degli errori che si può commettere nel cammino sinodale è attendere immediatamente da esso i frutti che invece matureranno al termine del processo.</a:t>
            </a:r>
            <a:br>
              <a:rPr lang="it-IT" sz="5400" b="1" dirty="0">
                <a:latin typeface="ArialUnicodeMS"/>
              </a:rPr>
            </a:br>
            <a:endParaRPr lang="it-IT" sz="5400" b="1" dirty="0">
              <a:latin typeface="ArialUnicodeMS"/>
            </a:endParaRPr>
          </a:p>
        </p:txBody>
      </p:sp>
    </p:spTree>
    <p:extLst>
      <p:ext uri="{BB962C8B-B14F-4D97-AF65-F5344CB8AC3E}">
        <p14:creationId xmlns:p14="http://schemas.microsoft.com/office/powerpoint/2010/main" val="40399141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22AFD8-D804-6C03-8F13-26763CA92DCA}"/>
              </a:ext>
            </a:extLst>
          </p:cNvPr>
          <p:cNvSpPr>
            <a:spLocks noGrp="1"/>
          </p:cNvSpPr>
          <p:nvPr>
            <p:ph idx="1"/>
          </p:nvPr>
        </p:nvSpPr>
        <p:spPr>
          <a:xfrm>
            <a:off x="1141412" y="529389"/>
            <a:ext cx="9905999" cy="5813659"/>
          </a:xfrm>
        </p:spPr>
        <p:txBody>
          <a:bodyPr>
            <a:normAutofit fontScale="77500" lnSpcReduction="20000"/>
          </a:bodyPr>
          <a:lstStyle/>
          <a:p>
            <a:pPr marL="0" indent="0">
              <a:buNone/>
            </a:pPr>
            <a:r>
              <a:rPr lang="it-IT" sz="4900" b="1" cap="all" dirty="0">
                <a:effectLst>
                  <a:outerShdw blurRad="177800" dist="38100" dir="2700000" algn="tl">
                    <a:srgbClr val="000000">
                      <a:alpha val="24000"/>
                    </a:srgbClr>
                  </a:outerShdw>
                </a:effectLst>
                <a:latin typeface="ArialUnicodeMS"/>
                <a:ea typeface="+mj-ea"/>
                <a:cs typeface="+mj-cs"/>
              </a:rPr>
              <a:t>il cammino Sinodale infatti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ha come prospettiva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di permeare la Chiesa Universale di una cultura </a:t>
            </a:r>
          </a:p>
          <a:p>
            <a:pPr marL="0" indent="0">
              <a:buNone/>
            </a:pPr>
            <a:r>
              <a:rPr lang="it-IT" sz="4900" b="1" cap="all" dirty="0">
                <a:effectLst>
                  <a:outerShdw blurRad="177800" dist="38100" dir="2700000" algn="tl">
                    <a:srgbClr val="000000">
                      <a:alpha val="24000"/>
                    </a:srgbClr>
                  </a:outerShdw>
                </a:effectLst>
                <a:latin typeface="ArialUnicodeMS"/>
                <a:ea typeface="+mj-ea"/>
                <a:cs typeface="+mj-cs"/>
              </a:rPr>
              <a:t>e mentalità sinodale permanente, e non episodica, soltanto legata al discernimento di grandi questioni di fede e sociali.</a:t>
            </a:r>
          </a:p>
          <a:p>
            <a:endParaRPr lang="it-IT" dirty="0"/>
          </a:p>
        </p:txBody>
      </p:sp>
    </p:spTree>
    <p:extLst>
      <p:ext uri="{BB962C8B-B14F-4D97-AF65-F5344CB8AC3E}">
        <p14:creationId xmlns:p14="http://schemas.microsoft.com/office/powerpoint/2010/main" val="3200221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EE19B37-8F0F-8703-F035-2578565EA6F1}"/>
              </a:ext>
            </a:extLst>
          </p:cNvPr>
          <p:cNvSpPr>
            <a:spLocks noGrp="1"/>
          </p:cNvSpPr>
          <p:nvPr>
            <p:ph idx="1"/>
          </p:nvPr>
        </p:nvSpPr>
        <p:spPr>
          <a:xfrm>
            <a:off x="1143000" y="452386"/>
            <a:ext cx="10493943" cy="6405613"/>
          </a:xfrm>
        </p:spPr>
        <p:txBody>
          <a:bodyPr>
            <a:normAutofit fontScale="92500"/>
          </a:bodyPr>
          <a:lstStyle/>
          <a:p>
            <a:pPr marL="0" indent="0">
              <a:lnSpc>
                <a:spcPct val="100000"/>
              </a:lnSpc>
              <a:buNone/>
            </a:pPr>
            <a:r>
              <a:rPr lang="it-IT" sz="3800" b="1" cap="all" dirty="0">
                <a:effectLst>
                  <a:outerShdw blurRad="177800" dist="38100" dir="2700000" algn="tl">
                    <a:srgbClr val="000000">
                      <a:alpha val="24000"/>
                    </a:srgbClr>
                  </a:outerShdw>
                </a:effectLst>
                <a:latin typeface="ArialUnicodeMS"/>
                <a:ea typeface="+mj-ea"/>
                <a:cs typeface="+mj-cs"/>
              </a:rPr>
              <a:t>la prima fase non ha privilegiato, tantomeno coinvolto, in maniera rilevante, le associazioni, i movimenti ecclesiali, le nuove esperienze comunitarie e aggregative. </a:t>
            </a:r>
          </a:p>
          <a:p>
            <a:pPr marL="0" indent="0">
              <a:lnSpc>
                <a:spcPct val="100000"/>
              </a:lnSpc>
              <a:buNone/>
            </a:pPr>
            <a:endParaRPr lang="it-IT" sz="3800" b="1" cap="all" dirty="0">
              <a:effectLst>
                <a:outerShdw blurRad="177800" dist="38100" dir="2700000" algn="tl">
                  <a:srgbClr val="000000">
                    <a:alpha val="24000"/>
                  </a:srgbClr>
                </a:outerShdw>
              </a:effectLst>
              <a:latin typeface="ArialUnicodeMS"/>
              <a:ea typeface="+mj-ea"/>
              <a:cs typeface="+mj-cs"/>
            </a:endParaRPr>
          </a:p>
          <a:p>
            <a:pPr marL="0" indent="0">
              <a:lnSpc>
                <a:spcPct val="100000"/>
              </a:lnSpc>
              <a:buNone/>
            </a:pPr>
            <a:r>
              <a:rPr lang="it-IT" sz="3800" b="1" cap="all" dirty="0">
                <a:effectLst>
                  <a:outerShdw blurRad="177800" dist="38100" dir="2700000" algn="tl">
                    <a:srgbClr val="000000">
                      <a:alpha val="24000"/>
                    </a:srgbClr>
                  </a:outerShdw>
                </a:effectLst>
                <a:latin typeface="ArialUnicodeMS"/>
                <a:ea typeface="+mj-ea"/>
                <a:cs typeface="+mj-cs"/>
              </a:rPr>
              <a:t>Questo forse nel duplice tentativo di sentire il territorio in modo più approfondito (soprattutto i lontani) e anche non far diventare il sinodo una esperienza per addetti ai lavori.</a:t>
            </a:r>
          </a:p>
          <a:p>
            <a:endParaRPr lang="it-IT" dirty="0"/>
          </a:p>
        </p:txBody>
      </p:sp>
    </p:spTree>
    <p:extLst>
      <p:ext uri="{BB962C8B-B14F-4D97-AF65-F5344CB8AC3E}">
        <p14:creationId xmlns:p14="http://schemas.microsoft.com/office/powerpoint/2010/main" val="2155268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EB52F7E-512B-E445-BADF-7E531B2BAF36}"/>
              </a:ext>
            </a:extLst>
          </p:cNvPr>
          <p:cNvSpPr>
            <a:spLocks noGrp="1"/>
          </p:cNvSpPr>
          <p:nvPr>
            <p:ph idx="1"/>
          </p:nvPr>
        </p:nvSpPr>
        <p:spPr>
          <a:xfrm>
            <a:off x="1357162" y="327259"/>
            <a:ext cx="10270156" cy="6246796"/>
          </a:xfrm>
        </p:spPr>
        <p:txBody>
          <a:bodyPr>
            <a:normAutofit lnSpcReduction="10000"/>
          </a:bodyPr>
          <a:lstStyle/>
          <a:p>
            <a:pPr marL="0" indent="0" algn="just">
              <a:lnSpc>
                <a:spcPct val="107000"/>
              </a:lnSpc>
              <a:spcAft>
                <a:spcPts val="800"/>
              </a:spcAft>
              <a:buNone/>
            </a:pPr>
            <a:r>
              <a:rPr lang="it-IT" sz="3500" b="1" cap="all" dirty="0">
                <a:effectLst>
                  <a:outerShdw blurRad="177800" dist="38100" dir="2700000" algn="tl">
                    <a:srgbClr val="000000">
                      <a:alpha val="24000"/>
                    </a:srgbClr>
                  </a:outerShdw>
                </a:effectLst>
                <a:latin typeface="ArialUnicodeMS"/>
                <a:ea typeface="+mj-ea"/>
                <a:cs typeface="+mj-cs"/>
              </a:rPr>
              <a:t>perché portatrici di prassi sinodali il contributo delle realtà laicali aggregate può meglio esplicitarsi nel discernimento di due piste importanti individuate dalla Assemblea dei Vescovi italiani quali:</a:t>
            </a:r>
          </a:p>
          <a:p>
            <a:pPr algn="just">
              <a:lnSpc>
                <a:spcPct val="107000"/>
              </a:lnSpc>
              <a:buClr>
                <a:srgbClr val="4C4C4C"/>
              </a:buClr>
              <a:buFont typeface="Wingdings" panose="05000000000000000000" pitchFamily="2" charset="2"/>
              <a:buChar char="v"/>
            </a:pPr>
            <a:r>
              <a:rPr lang="it-IT" sz="3500" b="1" cap="all" dirty="0">
                <a:effectLst>
                  <a:outerShdw blurRad="177800" dist="38100" dir="2700000" algn="tl">
                    <a:srgbClr val="000000">
                      <a:alpha val="24000"/>
                    </a:srgbClr>
                  </a:outerShdw>
                </a:effectLst>
                <a:latin typeface="ArialUnicodeMS"/>
                <a:ea typeface="+mj-ea"/>
                <a:cs typeface="+mj-cs"/>
              </a:rPr>
              <a:t>il linguaggio dell’annuncio, della liturgia e della comunicazione; </a:t>
            </a:r>
          </a:p>
          <a:p>
            <a:pPr algn="just">
              <a:lnSpc>
                <a:spcPct val="107000"/>
              </a:lnSpc>
              <a:spcAft>
                <a:spcPts val="800"/>
              </a:spcAft>
              <a:buClr>
                <a:srgbClr val="4C4C4C"/>
              </a:buClr>
              <a:buFont typeface="Wingdings" panose="05000000000000000000" pitchFamily="2" charset="2"/>
              <a:buChar char="v"/>
            </a:pPr>
            <a:r>
              <a:rPr lang="it-IT" sz="3500" b="1" cap="all" dirty="0">
                <a:effectLst>
                  <a:outerShdw blurRad="177800" dist="38100" dir="2700000" algn="tl">
                    <a:srgbClr val="000000">
                      <a:alpha val="24000"/>
                    </a:srgbClr>
                  </a:outerShdw>
                </a:effectLst>
                <a:latin typeface="ArialUnicodeMS"/>
                <a:ea typeface="+mj-ea"/>
                <a:cs typeface="+mj-cs"/>
              </a:rPr>
              <a:t>la formazione e l’iniziazione alla vita cristiana; </a:t>
            </a:r>
          </a:p>
          <a:p>
            <a:endParaRPr lang="it-IT" dirty="0"/>
          </a:p>
        </p:txBody>
      </p:sp>
    </p:spTree>
    <p:extLst>
      <p:ext uri="{BB962C8B-B14F-4D97-AF65-F5344CB8AC3E}">
        <p14:creationId xmlns:p14="http://schemas.microsoft.com/office/powerpoint/2010/main" val="10575088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A1A629-CCDF-6E7E-DDDF-ED930D9DB434}"/>
              </a:ext>
            </a:extLst>
          </p:cNvPr>
          <p:cNvSpPr>
            <a:spLocks noGrp="1"/>
          </p:cNvSpPr>
          <p:nvPr>
            <p:ph idx="1"/>
          </p:nvPr>
        </p:nvSpPr>
        <p:spPr>
          <a:xfrm>
            <a:off x="1141412" y="192506"/>
            <a:ext cx="10524407" cy="6400800"/>
          </a:xfrm>
        </p:spPr>
        <p:txBody>
          <a:bodyPr>
            <a:normAutofit/>
          </a:bodyPr>
          <a:lstStyle/>
          <a:p>
            <a:pPr algn="just">
              <a:lnSpc>
                <a:spcPct val="107000"/>
              </a:lnSpc>
              <a:spcAft>
                <a:spcPts val="800"/>
              </a:spcAft>
            </a:pPr>
            <a:endParaRPr lang="it-IT" sz="3500" b="1" cap="all" dirty="0">
              <a:effectLst>
                <a:outerShdw blurRad="177800" dist="38100" dir="2700000" algn="tl">
                  <a:srgbClr val="000000">
                    <a:alpha val="24000"/>
                  </a:srgbClr>
                </a:outerShdw>
              </a:effectLst>
              <a:latin typeface="ArialUnicodeMS"/>
              <a:ea typeface="+mj-ea"/>
              <a:cs typeface="+mj-cs"/>
            </a:endParaRPr>
          </a:p>
          <a:p>
            <a:pPr algn="just">
              <a:lnSpc>
                <a:spcPct val="107000"/>
              </a:lnSpc>
              <a:spcAft>
                <a:spcPts val="800"/>
              </a:spcAft>
            </a:pPr>
            <a:endParaRPr lang="it-IT" sz="3500" b="1" cap="all" dirty="0">
              <a:effectLst>
                <a:outerShdw blurRad="177800" dist="38100" dir="2700000" algn="tl">
                  <a:srgbClr val="000000">
                    <a:alpha val="24000"/>
                  </a:srgbClr>
                </a:outerShdw>
              </a:effectLst>
              <a:latin typeface="ArialUnicodeMS"/>
              <a:ea typeface="+mj-ea"/>
              <a:cs typeface="+mj-cs"/>
            </a:endParaRPr>
          </a:p>
          <a:p>
            <a:pPr marL="0" indent="0" algn="just">
              <a:lnSpc>
                <a:spcPct val="107000"/>
              </a:lnSpc>
              <a:spcAft>
                <a:spcPts val="800"/>
              </a:spcAft>
              <a:buNone/>
            </a:pPr>
            <a:r>
              <a:rPr lang="it-IT" sz="3500" b="1" cap="all" dirty="0">
                <a:effectLst>
                  <a:outerShdw blurRad="177800" dist="38100" dir="2700000" algn="tl">
                    <a:srgbClr val="000000">
                      <a:alpha val="24000"/>
                    </a:srgbClr>
                  </a:outerShdw>
                </a:effectLst>
                <a:latin typeface="ArialUnicodeMS"/>
                <a:ea typeface="+mj-ea"/>
                <a:cs typeface="+mj-cs"/>
              </a:rPr>
              <a:t>Infatti, le esperienza delle realtà ecclesiali laicali spesso hanno una visione nazionale o </a:t>
            </a:r>
            <a:r>
              <a:rPr lang="it-IT" sz="3500" b="1" cap="all" dirty="0" err="1">
                <a:effectLst>
                  <a:outerShdw blurRad="177800" dist="38100" dir="2700000" algn="tl">
                    <a:srgbClr val="000000">
                      <a:alpha val="24000"/>
                    </a:srgbClr>
                  </a:outerShdw>
                </a:effectLst>
                <a:latin typeface="ArialUnicodeMS"/>
                <a:ea typeface="+mj-ea"/>
                <a:cs typeface="+mj-cs"/>
              </a:rPr>
              <a:t>internazionalE</a:t>
            </a:r>
            <a:r>
              <a:rPr lang="it-IT" sz="3500" b="1" cap="all" dirty="0">
                <a:effectLst>
                  <a:outerShdw blurRad="177800" dist="38100" dir="2700000" algn="tl">
                    <a:srgbClr val="000000">
                      <a:alpha val="24000"/>
                    </a:srgbClr>
                  </a:outerShdw>
                </a:effectLst>
                <a:latin typeface="ArialUnicodeMS"/>
                <a:ea typeface="+mj-ea"/>
                <a:cs typeface="+mj-cs"/>
              </a:rPr>
              <a:t> ED esprimono creativamente “risposte dello Spirito Santo”, alle necessità di questo tempo.</a:t>
            </a:r>
          </a:p>
          <a:p>
            <a:endParaRPr lang="it-IT" dirty="0"/>
          </a:p>
        </p:txBody>
      </p:sp>
    </p:spTree>
    <p:extLst>
      <p:ext uri="{BB962C8B-B14F-4D97-AF65-F5344CB8AC3E}">
        <p14:creationId xmlns:p14="http://schemas.microsoft.com/office/powerpoint/2010/main" val="36947518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611004-97EE-37A9-2EF2-37B781768E20}"/>
              </a:ext>
            </a:extLst>
          </p:cNvPr>
          <p:cNvSpPr>
            <a:spLocks noGrp="1"/>
          </p:cNvSpPr>
          <p:nvPr>
            <p:ph idx="1"/>
          </p:nvPr>
        </p:nvSpPr>
        <p:spPr>
          <a:xfrm>
            <a:off x="1141412" y="510139"/>
            <a:ext cx="9905999" cy="6140918"/>
          </a:xfrm>
        </p:spPr>
        <p:txBody>
          <a:bodyPr>
            <a:normAutofit fontScale="70000" lnSpcReduction="20000"/>
          </a:bodyPr>
          <a:lstStyle/>
          <a:p>
            <a:r>
              <a:rPr lang="it-IT" sz="3600" b="1" cap="all" dirty="0">
                <a:effectLst>
                  <a:outerShdw blurRad="177800" dist="38100" dir="2700000" algn="tl">
                    <a:srgbClr val="000000">
                      <a:alpha val="24000"/>
                    </a:srgbClr>
                  </a:outerShdw>
                </a:effectLst>
                <a:latin typeface="ArialUnicodeMS"/>
                <a:ea typeface="+mj-ea"/>
                <a:cs typeface="+mj-cs"/>
              </a:rPr>
              <a:t>Queste risposte provvidenziali sono a vantaggio di tutta la vita ecclesiale: </a:t>
            </a:r>
          </a:p>
          <a:p>
            <a:r>
              <a:rPr lang="it-IT" sz="3600" b="1" cap="all" dirty="0">
                <a:effectLst>
                  <a:outerShdw blurRad="177800" dist="38100" dir="2700000" algn="tl">
                    <a:srgbClr val="000000">
                      <a:alpha val="24000"/>
                    </a:srgbClr>
                  </a:outerShdw>
                </a:effectLst>
                <a:latin typeface="ArialUnicodeMS"/>
                <a:ea typeface="+mj-ea"/>
                <a:cs typeface="+mj-cs"/>
              </a:rPr>
              <a:t>campo dell’annuncio kerigmatico, </a:t>
            </a:r>
          </a:p>
          <a:p>
            <a:r>
              <a:rPr lang="it-IT" sz="3600" b="1" cap="all" dirty="0">
                <a:effectLst>
                  <a:outerShdw blurRad="177800" dist="38100" dir="2700000" algn="tl">
                    <a:srgbClr val="000000">
                      <a:alpha val="24000"/>
                    </a:srgbClr>
                  </a:outerShdw>
                </a:effectLst>
                <a:latin typeface="ArialUnicodeMS"/>
                <a:ea typeface="+mj-ea"/>
                <a:cs typeface="+mj-cs"/>
              </a:rPr>
              <a:t>comunicazione, </a:t>
            </a:r>
          </a:p>
          <a:p>
            <a:r>
              <a:rPr lang="it-IT" sz="3600" b="1" cap="all" dirty="0">
                <a:effectLst>
                  <a:outerShdw blurRad="177800" dist="38100" dir="2700000" algn="tl">
                    <a:srgbClr val="000000">
                      <a:alpha val="24000"/>
                    </a:srgbClr>
                  </a:outerShdw>
                </a:effectLst>
                <a:latin typeface="ArialUnicodeMS"/>
                <a:ea typeface="+mj-ea"/>
                <a:cs typeface="+mj-cs"/>
              </a:rPr>
              <a:t>evangelizzazione della cultura e della società,</a:t>
            </a:r>
          </a:p>
          <a:p>
            <a:r>
              <a:rPr lang="it-IT" sz="3600" b="1" cap="all" dirty="0">
                <a:effectLst>
                  <a:outerShdw blurRad="177800" dist="38100" dir="2700000" algn="tl">
                    <a:srgbClr val="000000">
                      <a:alpha val="24000"/>
                    </a:srgbClr>
                  </a:outerShdw>
                </a:effectLst>
                <a:latin typeface="ArialUnicodeMS"/>
                <a:ea typeface="+mj-ea"/>
                <a:cs typeface="+mj-cs"/>
              </a:rPr>
              <a:t> formazione umana - spirituale ed evangelica,</a:t>
            </a:r>
          </a:p>
          <a:p>
            <a:endParaRPr lang="it-IT" sz="3600" b="1" cap="all" dirty="0">
              <a:effectLst>
                <a:outerShdw blurRad="177800" dist="38100" dir="2700000" algn="tl">
                  <a:srgbClr val="000000">
                    <a:alpha val="24000"/>
                  </a:srgbClr>
                </a:outerShdw>
              </a:effectLst>
              <a:latin typeface="ArialUnicodeMS"/>
              <a:ea typeface="+mj-ea"/>
              <a:cs typeface="+mj-cs"/>
            </a:endParaRPr>
          </a:p>
          <a:p>
            <a:pPr marL="0" indent="0">
              <a:buNone/>
            </a:pPr>
            <a:endParaRPr lang="it-IT" sz="3600" b="1" cap="all" dirty="0">
              <a:effectLst>
                <a:outerShdw blurRad="177800" dist="38100" dir="2700000" algn="tl">
                  <a:srgbClr val="000000">
                    <a:alpha val="24000"/>
                  </a:srgbClr>
                </a:outerShdw>
              </a:effectLst>
              <a:latin typeface="ArialUnicodeMS"/>
              <a:ea typeface="+mj-ea"/>
              <a:cs typeface="+mj-cs"/>
            </a:endParaRPr>
          </a:p>
          <a:p>
            <a:pPr marL="0" indent="0">
              <a:buNone/>
            </a:pPr>
            <a:r>
              <a:rPr lang="it-IT" sz="3600" b="1" cap="all" dirty="0">
                <a:effectLst>
                  <a:outerShdw blurRad="177800" dist="38100" dir="2700000" algn="tl">
                    <a:srgbClr val="000000">
                      <a:alpha val="24000"/>
                    </a:srgbClr>
                  </a:outerShdw>
                </a:effectLst>
                <a:latin typeface="ArialUnicodeMS"/>
                <a:ea typeface="+mj-ea"/>
                <a:cs typeface="+mj-cs"/>
              </a:rPr>
              <a:t>Queste esperienze pongono elementi di analisi, riflessione, valutazione e scelte operative, che spesso le realtà legate solo a territori particolari, non riescono a cogliere e FARE sintesi.</a:t>
            </a:r>
          </a:p>
          <a:p>
            <a:endParaRPr lang="it-IT" dirty="0"/>
          </a:p>
        </p:txBody>
      </p:sp>
    </p:spTree>
    <p:extLst>
      <p:ext uri="{BB962C8B-B14F-4D97-AF65-F5344CB8AC3E}">
        <p14:creationId xmlns:p14="http://schemas.microsoft.com/office/powerpoint/2010/main" val="117212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1F82F5-FDD7-6564-E897-335075C5B9D8}"/>
              </a:ext>
            </a:extLst>
          </p:cNvPr>
          <p:cNvSpPr>
            <a:spLocks noGrp="1"/>
          </p:cNvSpPr>
          <p:nvPr>
            <p:ph type="title"/>
          </p:nvPr>
        </p:nvSpPr>
        <p:spPr>
          <a:xfrm>
            <a:off x="1222407" y="298383"/>
            <a:ext cx="10116153" cy="6323797"/>
          </a:xfrm>
        </p:spPr>
        <p:txBody>
          <a:bodyPr>
            <a:normAutofit fontScale="90000"/>
          </a:bodyPr>
          <a:lstStyle/>
          <a:p>
            <a:br>
              <a:rPr lang="it-IT" dirty="0">
                <a:latin typeface="ArialUnicodeMS"/>
              </a:rPr>
            </a:br>
            <a:br>
              <a:rPr lang="it-IT" dirty="0">
                <a:latin typeface="ArialUnicodeMS"/>
              </a:rPr>
            </a:br>
            <a:r>
              <a:rPr lang="it-IT" b="1" dirty="0">
                <a:effectLst>
                  <a:outerShdw blurRad="38100" dist="38100" dir="2700000" algn="tl">
                    <a:srgbClr val="000000">
                      <a:alpha val="43137"/>
                    </a:srgbClr>
                  </a:outerShdw>
                </a:effectLst>
                <a:latin typeface="ArialUnicodeMS"/>
              </a:rPr>
              <a:t>…</a:t>
            </a:r>
            <a:r>
              <a:rPr lang="it-IT" sz="4000" b="1" dirty="0">
                <a:effectLst>
                  <a:outerShdw blurRad="38100" dist="38100" dir="2700000" algn="tl">
                    <a:srgbClr val="000000">
                      <a:alpha val="43137"/>
                    </a:srgbClr>
                  </a:outerShdw>
                </a:effectLst>
                <a:latin typeface="ArialUnicodeMS"/>
              </a:rPr>
              <a:t>dopo il biennio dedicato all’ascolto, state per</a:t>
            </a:r>
            <a:br>
              <a:rPr lang="it-IT" sz="4000" b="1" dirty="0">
                <a:effectLst>
                  <a:outerShdw blurRad="38100" dist="38100" dir="2700000" algn="tl">
                    <a:srgbClr val="000000">
                      <a:alpha val="43137"/>
                    </a:srgbClr>
                  </a:outerShdw>
                </a:effectLst>
                <a:latin typeface="ArialUnicodeMS"/>
              </a:rPr>
            </a:br>
            <a:r>
              <a:rPr lang="it-IT" sz="4000" b="1" dirty="0">
                <a:effectLst>
                  <a:outerShdw blurRad="38100" dist="38100" dir="2700000" algn="tl">
                    <a:srgbClr val="000000">
                      <a:alpha val="43137"/>
                    </a:srgbClr>
                  </a:outerShdw>
                </a:effectLst>
                <a:latin typeface="ArialUnicodeMS"/>
              </a:rPr>
              <a:t>affacciarvi a quella che chiamate</a:t>
            </a:r>
            <a:br>
              <a:rPr lang="it-IT" sz="4000" b="1" dirty="0">
                <a:effectLst>
                  <a:outerShdw blurRad="38100" dist="38100" dir="2700000" algn="tl">
                    <a:srgbClr val="000000">
                      <a:alpha val="43137"/>
                    </a:srgbClr>
                  </a:outerShdw>
                </a:effectLst>
                <a:latin typeface="ArialUnicodeMS"/>
              </a:rPr>
            </a:br>
            <a:br>
              <a:rPr lang="it-IT" sz="4000" b="1" dirty="0">
                <a:effectLst>
                  <a:outerShdw blurRad="38100" dist="38100" dir="2700000" algn="tl">
                    <a:srgbClr val="000000">
                      <a:alpha val="43137"/>
                    </a:srgbClr>
                  </a:outerShdw>
                </a:effectLst>
                <a:latin typeface="ArialUnicodeMS"/>
              </a:rPr>
            </a:br>
            <a:r>
              <a:rPr lang="it-IT" sz="4000" b="1" dirty="0">
                <a:effectLst>
                  <a:outerShdw blurRad="38100" dist="38100" dir="2700000" algn="tl">
                    <a:srgbClr val="000000">
                      <a:alpha val="43137"/>
                    </a:srgbClr>
                  </a:outerShdw>
                </a:effectLst>
                <a:latin typeface="ArialUnicodeMS"/>
              </a:rPr>
              <a:t> “fase sapienziale”, </a:t>
            </a:r>
            <a:br>
              <a:rPr lang="it-IT" sz="4000" dirty="0">
                <a:latin typeface="ArialUnicodeMS"/>
              </a:rPr>
            </a:br>
            <a:br>
              <a:rPr lang="it-IT" sz="4000" dirty="0">
                <a:latin typeface="ArialUnicodeMS"/>
              </a:rPr>
            </a:br>
            <a:r>
              <a:rPr lang="it-IT" sz="4000" b="1" dirty="0">
                <a:latin typeface="ArialUnicodeMS"/>
              </a:rPr>
              <a:t>con l’intento di non disperdere quanto è stato raccolto e di avviare un discernimento ecclesiale, vorrei affidarvi alcune consegne.</a:t>
            </a:r>
            <a:br>
              <a:rPr lang="it-IT" sz="4000" b="1" dirty="0"/>
            </a:br>
            <a:endParaRPr lang="it-IT" sz="4000" b="1" dirty="0"/>
          </a:p>
        </p:txBody>
      </p:sp>
    </p:spTree>
    <p:extLst>
      <p:ext uri="{BB962C8B-B14F-4D97-AF65-F5344CB8AC3E}">
        <p14:creationId xmlns:p14="http://schemas.microsoft.com/office/powerpoint/2010/main" val="17030664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EB908B-2E16-B154-8992-A4F42706FD3E}"/>
              </a:ext>
            </a:extLst>
          </p:cNvPr>
          <p:cNvSpPr>
            <a:spLocks noGrp="1"/>
          </p:cNvSpPr>
          <p:nvPr>
            <p:ph idx="1"/>
          </p:nvPr>
        </p:nvSpPr>
        <p:spPr/>
        <p:txBody>
          <a:bodyPr>
            <a:normAutofit/>
          </a:bodyPr>
          <a:lstStyle/>
          <a:p>
            <a:pPr marL="0" indent="0" algn="r">
              <a:buNone/>
            </a:pPr>
            <a:endParaRPr lang="it-IT" sz="4000" dirty="0"/>
          </a:p>
          <a:p>
            <a:pPr marL="0" indent="0" algn="r">
              <a:buNone/>
            </a:pPr>
            <a:endParaRPr lang="it-IT" sz="4000" dirty="0"/>
          </a:p>
          <a:p>
            <a:pPr marL="0" indent="0" algn="r">
              <a:buNone/>
            </a:pPr>
            <a:endParaRPr lang="it-IT" sz="4000" dirty="0"/>
          </a:p>
          <a:p>
            <a:pPr marL="0" indent="0" algn="r">
              <a:buNone/>
            </a:pPr>
            <a:r>
              <a:rPr lang="it-IT" sz="4000" dirty="0"/>
              <a:t>CNAL, 27 MAGGIO 2023</a:t>
            </a:r>
          </a:p>
        </p:txBody>
      </p:sp>
    </p:spTree>
    <p:extLst>
      <p:ext uri="{BB962C8B-B14F-4D97-AF65-F5344CB8AC3E}">
        <p14:creationId xmlns:p14="http://schemas.microsoft.com/office/powerpoint/2010/main" val="1187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7AD25-3D2A-07AF-CE03-28B1C2D552AC}"/>
              </a:ext>
            </a:extLst>
          </p:cNvPr>
          <p:cNvSpPr>
            <a:spLocks noGrp="1"/>
          </p:cNvSpPr>
          <p:nvPr>
            <p:ph type="title"/>
          </p:nvPr>
        </p:nvSpPr>
        <p:spPr>
          <a:xfrm>
            <a:off x="1222407" y="413886"/>
            <a:ext cx="10231655" cy="6083167"/>
          </a:xfrm>
        </p:spPr>
        <p:txBody>
          <a:bodyPr>
            <a:normAutofit fontScale="90000"/>
          </a:bodyPr>
          <a:lstStyle/>
          <a:p>
            <a:br>
              <a:rPr lang="it-IT" dirty="0">
                <a:latin typeface="ArialUnicodeMS"/>
              </a:rPr>
            </a:br>
            <a:br>
              <a:rPr lang="it-IT" dirty="0">
                <a:latin typeface="ArialUnicodeMS"/>
              </a:rPr>
            </a:br>
            <a:br>
              <a:rPr lang="it-IT" dirty="0">
                <a:latin typeface="ArialUnicodeMS"/>
              </a:rPr>
            </a:br>
            <a:r>
              <a:rPr lang="it-IT" u="sng" dirty="0">
                <a:latin typeface="ArialUnicodeMS"/>
              </a:rPr>
              <a:t>la prima consegna</a:t>
            </a:r>
            <a:r>
              <a:rPr lang="it-IT" dirty="0">
                <a:latin typeface="ArialUnicodeMS"/>
              </a:rPr>
              <a:t>: </a:t>
            </a:r>
            <a:br>
              <a:rPr lang="it-IT" dirty="0">
                <a:latin typeface="ArialUnicodeMS"/>
              </a:rPr>
            </a:br>
            <a:r>
              <a:rPr lang="it-IT" dirty="0">
                <a:latin typeface="ArialUnicodeMS"/>
              </a:rPr>
              <a:t>	</a:t>
            </a:r>
            <a:br>
              <a:rPr lang="it-IT" dirty="0">
                <a:latin typeface="ArialUnicodeMS"/>
              </a:rPr>
            </a:br>
            <a:br>
              <a:rPr lang="it-IT" dirty="0">
                <a:latin typeface="ArialUnicodeMS"/>
              </a:rPr>
            </a:br>
            <a:r>
              <a:rPr lang="it-IT" dirty="0">
                <a:latin typeface="ArialUnicodeMS"/>
              </a:rPr>
              <a:t>	</a:t>
            </a:r>
            <a:r>
              <a:rPr lang="it-IT" sz="4400" b="1" dirty="0">
                <a:latin typeface="ArialUnicodeMS"/>
              </a:rPr>
              <a:t>continuate a camminare. </a:t>
            </a:r>
            <a:br>
              <a:rPr lang="it-IT" sz="4400" b="1" dirty="0">
                <a:latin typeface="ArialUnicodeMS"/>
              </a:rPr>
            </a:br>
            <a:br>
              <a:rPr lang="it-IT" sz="4000" b="1" dirty="0">
                <a:latin typeface="ArialUnicodeMS"/>
              </a:rPr>
            </a:br>
            <a:br>
              <a:rPr lang="it-IT" sz="4000" b="1" dirty="0">
                <a:latin typeface="ArialUnicodeMS"/>
              </a:rPr>
            </a:br>
            <a:br>
              <a:rPr lang="it-IT" dirty="0">
                <a:latin typeface="ArialUnicodeMS"/>
              </a:rPr>
            </a:br>
            <a:r>
              <a:rPr lang="it-IT" dirty="0">
                <a:latin typeface="ArialUnicodeMS"/>
              </a:rPr>
              <a:t>Si deve fare. </a:t>
            </a:r>
            <a:br>
              <a:rPr lang="it-IT" dirty="0">
                <a:latin typeface="ArialUnicodeMS"/>
              </a:rPr>
            </a:br>
            <a:r>
              <a:rPr lang="it-IT" dirty="0">
                <a:latin typeface="ArialUnicodeMS"/>
              </a:rPr>
              <a:t>Mentre cogliete i primi</a:t>
            </a:r>
            <a:br>
              <a:rPr lang="it-IT" dirty="0">
                <a:latin typeface="ArialUnicodeMS"/>
              </a:rPr>
            </a:br>
            <a:r>
              <a:rPr lang="it-IT" dirty="0">
                <a:latin typeface="ArialUnicodeMS"/>
              </a:rPr>
              <a:t>frutti nel rispetto delle domande e delle questioni emerse, siete invitati a non fermarvi. </a:t>
            </a:r>
            <a:br>
              <a:rPr lang="it-IT" dirty="0">
                <a:latin typeface="ArialUnicodeMS"/>
              </a:rPr>
            </a:br>
            <a:br>
              <a:rPr lang="it-IT" dirty="0">
                <a:latin typeface="ArialUnicodeMS"/>
              </a:rPr>
            </a:br>
            <a:br>
              <a:rPr lang="it-IT" sz="3600" dirty="0">
                <a:latin typeface="ArialUnicodeMS"/>
              </a:rPr>
            </a:br>
            <a:endParaRPr lang="it-IT" dirty="0"/>
          </a:p>
        </p:txBody>
      </p:sp>
    </p:spTree>
    <p:extLst>
      <p:ext uri="{BB962C8B-B14F-4D97-AF65-F5344CB8AC3E}">
        <p14:creationId xmlns:p14="http://schemas.microsoft.com/office/powerpoint/2010/main" val="256838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7BC82CA-1AA1-81BF-1DC7-CC1AA8300B11}"/>
              </a:ext>
            </a:extLst>
          </p:cNvPr>
          <p:cNvSpPr txBox="1"/>
          <p:nvPr/>
        </p:nvSpPr>
        <p:spPr>
          <a:xfrm>
            <a:off x="3041583" y="2831242"/>
            <a:ext cx="6102416" cy="646331"/>
          </a:xfrm>
          <a:prstGeom prst="rect">
            <a:avLst/>
          </a:prstGeom>
          <a:noFill/>
        </p:spPr>
        <p:txBody>
          <a:bodyPr wrap="square">
            <a:spAutoFit/>
          </a:bodyPr>
          <a:lstStyle/>
          <a:p>
            <a:br>
              <a:rPr lang="it-IT" sz="1800" b="1" dirty="0">
                <a:latin typeface="ArialUnicodeMS"/>
              </a:rPr>
            </a:br>
            <a:endParaRPr lang="it-IT" dirty="0"/>
          </a:p>
        </p:txBody>
      </p:sp>
      <p:sp>
        <p:nvSpPr>
          <p:cNvPr id="7" name="Titolo 6">
            <a:extLst>
              <a:ext uri="{FF2B5EF4-FFF2-40B4-BE49-F238E27FC236}">
                <a16:creationId xmlns:a16="http://schemas.microsoft.com/office/drawing/2014/main" id="{B8BECB22-488C-FD3E-0C03-413889A11710}"/>
              </a:ext>
            </a:extLst>
          </p:cNvPr>
          <p:cNvSpPr>
            <a:spLocks noGrp="1"/>
          </p:cNvSpPr>
          <p:nvPr>
            <p:ph type="title"/>
          </p:nvPr>
        </p:nvSpPr>
        <p:spPr>
          <a:xfrm>
            <a:off x="1141412" y="618518"/>
            <a:ext cx="10149021" cy="5907410"/>
          </a:xfrm>
        </p:spPr>
        <p:txBody>
          <a:bodyPr>
            <a:normAutofit/>
          </a:bodyPr>
          <a:lstStyle/>
          <a:p>
            <a:r>
              <a:rPr lang="it-IT" sz="4800" b="1" dirty="0">
                <a:latin typeface="ArialUnicodeMS"/>
              </a:rPr>
              <a:t>La vita cristiana è un cammino. </a:t>
            </a:r>
            <a:br>
              <a:rPr lang="it-IT" sz="4800" b="1" dirty="0">
                <a:latin typeface="ArialUnicodeMS"/>
              </a:rPr>
            </a:br>
            <a:r>
              <a:rPr lang="it-IT" sz="4800" b="1" dirty="0">
                <a:latin typeface="ArialUnicodeMS"/>
              </a:rPr>
              <a:t>Continuate a camminare, </a:t>
            </a:r>
            <a:br>
              <a:rPr lang="it-IT" sz="4800" b="1" dirty="0">
                <a:latin typeface="ArialUnicodeMS"/>
              </a:rPr>
            </a:br>
            <a:r>
              <a:rPr lang="it-IT" sz="4800" b="1" dirty="0">
                <a:latin typeface="ArialUnicodeMS"/>
              </a:rPr>
              <a:t>lasciandovi guidare dallo Spirito</a:t>
            </a:r>
            <a:br>
              <a:rPr lang="it-IT" sz="3600" b="1" dirty="0">
                <a:latin typeface="ArialUnicodeMS"/>
              </a:rPr>
            </a:br>
            <a:endParaRPr lang="it-IT" dirty="0"/>
          </a:p>
        </p:txBody>
      </p:sp>
    </p:spTree>
    <p:extLst>
      <p:ext uri="{BB962C8B-B14F-4D97-AF65-F5344CB8AC3E}">
        <p14:creationId xmlns:p14="http://schemas.microsoft.com/office/powerpoint/2010/main" val="421037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89988-7B58-1D51-8A6B-09CEDC968A79}"/>
              </a:ext>
            </a:extLst>
          </p:cNvPr>
          <p:cNvSpPr>
            <a:spLocks noGrp="1"/>
          </p:cNvSpPr>
          <p:nvPr>
            <p:ph type="title"/>
          </p:nvPr>
        </p:nvSpPr>
        <p:spPr>
          <a:xfrm>
            <a:off x="1141412" y="666643"/>
            <a:ext cx="9905998" cy="5907411"/>
          </a:xfrm>
        </p:spPr>
        <p:txBody>
          <a:bodyPr>
            <a:noAutofit/>
          </a:bodyPr>
          <a:lstStyle/>
          <a:p>
            <a:pPr algn="ct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r>
              <a:rPr lang="it-IT" sz="4000" b="1" dirty="0">
                <a:latin typeface="ArialUnicodeMS"/>
              </a:rPr>
              <a:t>una Chiesa sinodale </a:t>
            </a:r>
            <a:br>
              <a:rPr lang="it-IT" sz="4000" b="1" dirty="0">
                <a:latin typeface="ArialUnicodeMS"/>
              </a:rPr>
            </a:br>
            <a:r>
              <a:rPr lang="it-IT" sz="4000" b="1" dirty="0">
                <a:latin typeface="ArialUnicodeMS"/>
              </a:rPr>
              <a:t>è tale perché ha viva consapevolezza di camminare nella storia</a:t>
            </a:r>
            <a:br>
              <a:rPr lang="it-IT" sz="4000" b="1" dirty="0">
                <a:latin typeface="ArialUnicodeMS"/>
              </a:rPr>
            </a:br>
            <a:r>
              <a:rPr lang="it-IT" sz="4000" b="1" dirty="0">
                <a:latin typeface="ArialUnicodeMS"/>
              </a:rPr>
              <a:t>in compagnia del Risorto, </a:t>
            </a:r>
            <a:br>
              <a:rPr lang="it-IT" b="1" dirty="0"/>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br>
              <a:rPr lang="it-IT" sz="2000" dirty="0">
                <a:latin typeface="ArialUnicodeMS"/>
              </a:rPr>
            </a:br>
            <a:r>
              <a:rPr lang="it-IT" sz="2000" dirty="0">
                <a:latin typeface="ArialUnicodeMS"/>
              </a:rPr>
              <a:t>. </a:t>
            </a:r>
            <a:endParaRPr lang="it-IT" sz="2000" dirty="0"/>
          </a:p>
        </p:txBody>
      </p:sp>
    </p:spTree>
    <p:extLst>
      <p:ext uri="{BB962C8B-B14F-4D97-AF65-F5344CB8AC3E}">
        <p14:creationId xmlns:p14="http://schemas.microsoft.com/office/powerpoint/2010/main" val="418869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307EA3-79AB-5730-D70A-0C75C55626CD}"/>
              </a:ext>
            </a:extLst>
          </p:cNvPr>
          <p:cNvSpPr>
            <a:spLocks noGrp="1"/>
          </p:cNvSpPr>
          <p:nvPr>
            <p:ph type="title"/>
          </p:nvPr>
        </p:nvSpPr>
        <p:spPr>
          <a:xfrm>
            <a:off x="1141413" y="115504"/>
            <a:ext cx="10158646" cy="6593304"/>
          </a:xfrm>
        </p:spPr>
        <p:txBody>
          <a:bodyPr>
            <a:normAutofit fontScale="90000"/>
          </a:bodyPr>
          <a:lstStyle/>
          <a:p>
            <a:r>
              <a:rPr lang="it-IT" sz="4400" b="1" dirty="0">
                <a:latin typeface="ArialUnicodeMS"/>
              </a:rPr>
              <a:t>preoccupata non di salvaguardare sé stessa e i propri interessi, </a:t>
            </a:r>
            <a:br>
              <a:rPr lang="it-IT" sz="4400" b="1" dirty="0">
                <a:latin typeface="ArialUnicodeMS"/>
              </a:rPr>
            </a:br>
            <a:r>
              <a:rPr lang="it-IT" sz="4400" b="1" dirty="0">
                <a:latin typeface="ArialUnicodeMS"/>
              </a:rPr>
              <a:t>ma di servire il Vangelo </a:t>
            </a:r>
            <a:br>
              <a:rPr lang="it-IT" sz="4400" b="1" dirty="0">
                <a:latin typeface="ArialUnicodeMS"/>
              </a:rPr>
            </a:br>
            <a:r>
              <a:rPr lang="it-IT" sz="4400" b="1" dirty="0">
                <a:latin typeface="ArialUnicodeMS"/>
              </a:rPr>
              <a:t>in stile di gratuità e di cura, </a:t>
            </a:r>
            <a:br>
              <a:rPr lang="it-IT" sz="4400" b="1" dirty="0">
                <a:latin typeface="ArialUnicodeMS"/>
              </a:rPr>
            </a:br>
            <a:r>
              <a:rPr lang="it-IT" sz="4400" b="1" dirty="0">
                <a:latin typeface="ArialUnicodeMS"/>
              </a:rPr>
              <a:t>coltivando la libertà </a:t>
            </a:r>
            <a:br>
              <a:rPr lang="it-IT" sz="4400" b="1" dirty="0">
                <a:latin typeface="ArialUnicodeMS"/>
              </a:rPr>
            </a:br>
            <a:r>
              <a:rPr lang="it-IT" sz="4400" b="1" dirty="0">
                <a:latin typeface="ArialUnicodeMS"/>
              </a:rPr>
              <a:t>e la creatività proprie </a:t>
            </a:r>
            <a:br>
              <a:rPr lang="it-IT" sz="4400" b="1" dirty="0">
                <a:latin typeface="ArialUnicodeMS"/>
              </a:rPr>
            </a:br>
            <a:r>
              <a:rPr lang="it-IT" sz="4400" b="1" dirty="0">
                <a:latin typeface="ArialUnicodeMS"/>
              </a:rPr>
              <a:t>di chi testimonia la lieta notizia dell’amore di Dio </a:t>
            </a:r>
            <a:br>
              <a:rPr lang="it-IT" sz="4400" b="1" dirty="0">
                <a:latin typeface="ArialUnicodeMS"/>
              </a:rPr>
            </a:br>
            <a:r>
              <a:rPr lang="it-IT" sz="4400" b="1" dirty="0">
                <a:latin typeface="ArialUnicodeMS"/>
              </a:rPr>
              <a:t>rimanendo radicato in ciò che è essenziale.</a:t>
            </a:r>
            <a:endParaRPr lang="it-IT" sz="4400" dirty="0"/>
          </a:p>
        </p:txBody>
      </p:sp>
    </p:spTree>
    <p:extLst>
      <p:ext uri="{BB962C8B-B14F-4D97-AF65-F5344CB8AC3E}">
        <p14:creationId xmlns:p14="http://schemas.microsoft.com/office/powerpoint/2010/main" val="1900785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0</TotalTime>
  <Words>1783</Words>
  <Application>Microsoft Office PowerPoint</Application>
  <PresentationFormat>Widescreen</PresentationFormat>
  <Paragraphs>83</Paragraphs>
  <Slides>50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50</vt:i4>
      </vt:variant>
    </vt:vector>
  </HeadingPairs>
  <TitlesOfParts>
    <vt:vector size="56" baseType="lpstr">
      <vt:lpstr>Arial</vt:lpstr>
      <vt:lpstr>ArialUnicodeMS</vt:lpstr>
      <vt:lpstr>Calibri</vt:lpstr>
      <vt:lpstr>Tw Cen MT</vt:lpstr>
      <vt:lpstr>Wingdings</vt:lpstr>
      <vt:lpstr>Circuito</vt:lpstr>
      <vt:lpstr>DISCORSO  DEL SANTO PADRE FRANCESCO AI PARTECIPANTI ALL’INCONTRO NAZIONALE DEI REFERENTI DIOCESANI DEL CAMMINO SINODALE ITALIANO </vt:lpstr>
      <vt:lpstr>   Si tratta di un’esperienza spirituale unica,  di conversione e di rinnovamento,   che potrà rendere le vostre comunità ecclesiali più missionarie e più preparate all’evangelizzazione nel mondo attuale.     </vt:lpstr>
      <vt:lpstr>adesso si fa un Sinodo per dire cosa sia la sinodalità,   che come sappiamo non è cercare le opinioni della gente  e neppure un mettersi d’accordo, è un’altra cosa.  </vt:lpstr>
      <vt:lpstr> Vorrei perciò esortarvi a proseguire  con coraggio e determinazione  su questa strada,   anzitutto valorizzando il potenziale presente nelle parrocchie e nelle varie comunità cristiane.  </vt:lpstr>
      <vt:lpstr>  …dopo il biennio dedicato all’ascolto, state per affacciarvi a quella che chiamate   “fase sapienziale”,   con l’intento di non disperdere quanto è stato raccolto e di avviare un discernimento ecclesiale, vorrei affidarvi alcune consegne. </vt:lpstr>
      <vt:lpstr>   la prima consegna:      continuate a camminare.     Si deve fare.  Mentre cogliete i primi frutti nel rispetto delle domande e delle questioni emerse, siete invitati a non fermarvi.    </vt:lpstr>
      <vt:lpstr>La vita cristiana è un cammino.  Continuate a camminare,  lasciandovi guidare dallo Spirito </vt:lpstr>
      <vt:lpstr>       una Chiesa sinodale  è tale perché ha viva consapevolezza di camminare nella storia in compagnia del Risorto,           . </vt:lpstr>
      <vt:lpstr>preoccupata non di salvaguardare sé stessa e i propri interessi,  ma di servire il Vangelo  in stile di gratuità e di cura,  coltivando la libertà  e la creatività proprie  di chi testimonia la lieta notizia dell’amore di Dio  rimanendo radicato in ciò che è essenziale.</vt:lpstr>
      <vt:lpstr> Una Chiesa appesantita dalle strutture,  dalla burocrazia,  dal formalismo, faticherà a camminare nella storia,  al passo dello Spirito,  rimarrà lì  e non potrà camminare incontro  agli uomini e alle donne del nostro tempo. </vt:lpstr>
      <vt:lpstr>La seconda consegna  è questa:     fare Chiesa insieme.   È un’esigenza che sentiamo urgente, La Chiesa è il santo Popolo fedele di Dio e in esso, «in virtù del Battesimo ricevuto, ogni membro […] è diventato discepolo missionario»   Questa consapevolezza deve far crescere sempre più uno stile di corresponsabilità ecclesiale.</vt:lpstr>
      <vt:lpstr>Abbiamo bisogno di comunità cristiane nelle quali  si allarghi lo spazio,   dove tutti possano sentirsi a casa,  dove le strutture e i mezzi pastorali  favoriscano non la creazione di piccoli gruppi,     ma la gioia di sentirsi     corresponsabili. </vt:lpstr>
      <vt:lpstr>La terza consegna:     essere una Chiesa aperta.   Riscoprirsi corresponsabili nella Chiesa non equivale a mettere in atto logiche mondane di distribuzione dei poteri,  ma significa coltivare il desiderio di riconoscere l’altro nella ricchezza dei suoi carismi e della sua singolarità. </vt:lpstr>
      <vt:lpstr>… ricordiamocelo:    la Chiesa deve lasciar  trasparire il cuore di Dio:   un cuore aperto a tutti e per  tutti.  …la parabola di Gesù della festa di nozze fallita, quando quel signore, non essendo venuti gli invitati, cosa dice?  “Andate agli incroci  delle strade e chiamate tutti”         (cfr Mt 22,9).</vt:lpstr>
      <vt:lpstr>Ricordate questo,   chiamate tutti:  giusti, peccatori, sani, malati,   tutti, tutti, tutti.</vt:lpstr>
      <vt:lpstr>…Sembra che si insinui, un po’ nascostamente, una sorta di “neoclericalismo di difesa”   il clericalismo è una perversione…</vt:lpstr>
      <vt:lpstr>  Il Sinodo ci chiama  a diventare una Chiesa  che cammina con gioia, con umiltà e con creatività  dentro questo nostro tempo, nella consapevolezza che siamo tutti vulnerabili e abbiamo bisogno gli uni degli altri.  </vt:lpstr>
      <vt:lpstr> a me piacerebbe che  in un percorso sinodale  si prendesse sul serio  questa parola: “vulnerabilità”  e si parlasse di questo,  con senso di comunità,  sulla vulnerabilità della Chiesa.   </vt:lpstr>
      <vt:lpstr>camminare  cercando di generare vita,  di moltiplicare la gioia</vt:lpstr>
      <vt:lpstr>essere una Chiesa “inquieta” nelle inquietudini del nostro tempo.   Siamo chiamati a raccogliere le inquietudini della storia e a lasciarcene interrogare, a portarle davanti a Dio, a immergerle nella Pasqua di Cristo.   Il grande nemico di questo cammino è la paura: “Ho paura, stai attento…”.</vt:lpstr>
      <vt:lpstr>esperienze di una Chiesa  che accoglie  le sfide del nostro tempo,  che sa uscire verso  tutti  per annunciare la gioia del Vangelo.</vt:lpstr>
      <vt:lpstr>…Proseguiamo insieme questo percorso,  con grande fiducia nell’opera che lo Spirito Santo  va realizzando.   È Lui il protagonista del processo sinodale,  Lui, non noi! </vt:lpstr>
      <vt:lpstr>È Lui che apre i singoli e le comunità all’ascolto;  è Lui che rende autentico e fecondo il dialogo;  è Lui che illumina il discernimento;  è Lui che orienta le scelte e le decisioni.  È Lui soprattutto che crea l’armonia, la comunione nella Chiesa.</vt:lpstr>
      <vt:lpstr>Presentazione standard di PowerPoint</vt:lpstr>
      <vt:lpstr>Assemblea CNAL 2023   “In ascolto di ciò che lo Spirito dice alle Chiese. Passi verso il discernimento”  Il Cammino Sinodale oggi nelle Chiese d’ Italia    Fase Sapienziale</vt:lpstr>
      <vt:lpstr>La fase sapienziale  è rappresentata da un anno (2023-24) in cui le comunità,   insieme ai loro pastori, s’impegneranno in una lettura spirituale delle narrazioni emerse nel biennio precedente,   cercando di discernere  “ciò che lo Spirito dice alle Chiese” attraverso il senso di fede del Popolo di Dio.  </vt:lpstr>
      <vt:lpstr>L’Assemblea dei Vescovi ha avviato la fase sapienziale,  riflettendo sui fondamenti per un discernimento comunitario operativo.    Si tratta, cioè, di esercitare quella “sapienza pratica” – e non puramente speculativa – che è propria delle Scritture.  </vt:lpstr>
      <vt:lpstr>I criteri sono stati desunti, in particolare,  dall’icona della fase sapienziale, l’incontro di Emmaus (Lc 24,13-35),  che intreccia l’esperienza pasquale dei discepoli  con la celebrazione eucaristica,  in chiave sinodale.</vt:lpstr>
      <vt:lpstr>L’orizzonte missionario deve restare  il faro del Cammino sinodale:  senza questa prospettiva,  le comunità cristiane  si perderebbero nelle loro problematiche interne,  smorzando la forza dello Spirito e impoverendo così il mondo. </vt:lpstr>
      <vt:lpstr>L’Assemblea dei Vescovi  ha individuato  cinque piste fondamentali  per il discernimento operativo:  ;     </vt:lpstr>
      <vt:lpstr>la missione  nello stile della prossimità</vt:lpstr>
      <vt:lpstr>il linguaggio dell’annuncio,  della liturgia  e della comunicazione;</vt:lpstr>
      <vt:lpstr>la formazione  e l’iniziazione  alla vita cristiana;</vt:lpstr>
      <vt:lpstr>la corresponsabilità nella guida  delle comunità;</vt:lpstr>
      <vt:lpstr>la revisione  e la valorizzazione delle strutture. </vt:lpstr>
      <vt:lpstr>  Queste cinque piste fondamentali  hanno trovato  sigillo profetico  e conferma  nelle quattro consegne che Papa Francesco ha dato ai referenti del Cammino Sinodale   </vt:lpstr>
      <vt:lpstr>La missione  nello stile  della prossimità </vt:lpstr>
      <vt:lpstr>10 anni fa  l’ Evangelii Gaudium  sottolineava che </vt:lpstr>
      <vt:lpstr>camminare insieme “sinodale” </vt:lpstr>
      <vt:lpstr>La corresponsabilità nella guida della comunità </vt:lpstr>
      <vt:lpstr>Alcune considerazioni per le  Aggregazioni Laicali</vt:lpstr>
      <vt:lpstr>La sapienza del cammino sinodale sta nel realismo sinodale:</vt:lpstr>
      <vt:lpstr>i vescovi di Italia nel comunicato finale hanno evidenziato:</vt:lpstr>
      <vt:lpstr> Uno degli errori che si può commettere nel cammino sinodale è attendere immediatamente da esso i frutti che invece matureranno al termine del processo.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DISCORSO  DEL SANTO PADRE FRANCESCO AI PARTECIPANTI ALL’INCONTRO NAZIONALE DEI REFERENTI DIOCESANI DEL CAMMINO SINODALE ITALIANO</dc:title>
  <dc:creator>patrizia</dc:creator>
  <cp:lastModifiedBy>patrizia</cp:lastModifiedBy>
  <cp:revision>1</cp:revision>
  <dcterms:created xsi:type="dcterms:W3CDTF">2023-05-26T19:44:42Z</dcterms:created>
  <dcterms:modified xsi:type="dcterms:W3CDTF">2023-05-26T22:13:01Z</dcterms:modified>
</cp:coreProperties>
</file>